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8.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7" r:id="rId2"/>
    <p:sldId id="258" r:id="rId3"/>
    <p:sldId id="333" r:id="rId4"/>
    <p:sldId id="261" r:id="rId5"/>
    <p:sldId id="266" r:id="rId6"/>
    <p:sldId id="318" r:id="rId7"/>
    <p:sldId id="331" r:id="rId8"/>
    <p:sldId id="298" r:id="rId9"/>
    <p:sldId id="308" r:id="rId10"/>
    <p:sldId id="334" r:id="rId11"/>
    <p:sldId id="340" r:id="rId12"/>
    <p:sldId id="341" r:id="rId13"/>
    <p:sldId id="317" r:id="rId14"/>
    <p:sldId id="310" r:id="rId15"/>
    <p:sldId id="311" r:id="rId16"/>
    <p:sldId id="312" r:id="rId17"/>
    <p:sldId id="313" r:id="rId18"/>
    <p:sldId id="314" r:id="rId19"/>
    <p:sldId id="336" r:id="rId20"/>
    <p:sldId id="325" r:id="rId21"/>
    <p:sldId id="342" r:id="rId22"/>
    <p:sldId id="329" r:id="rId23"/>
    <p:sldId id="322" r:id="rId24"/>
    <p:sldId id="326" r:id="rId25"/>
    <p:sldId id="337" r:id="rId26"/>
    <p:sldId id="338" r:id="rId27"/>
    <p:sldId id="339" r:id="rId28"/>
    <p:sldId id="320" r:id="rId29"/>
    <p:sldId id="328" r:id="rId30"/>
    <p:sldId id="300" r:id="rId31"/>
    <p:sldId id="301" r:id="rId32"/>
    <p:sldId id="27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96F1DE-7A3D-4374-A101-6954628C9F8B}" v="219" dt="2023-04-25T20:47:06.109"/>
    <p1510:client id="{4A934BFD-B1CB-C4FC-18EC-CF9DC5956DD4}" v="52" dt="2023-04-25T16:35:28.483"/>
    <p1510:client id="{9F0EF6F2-14F2-43B9-A5AB-AD02FE384405}" v="1" dt="2023-04-25T16:22:15.307"/>
    <p1510:client id="{C8DFC3A1-2A6E-1039-CAC8-17A17A1AF206}" v="79" dt="2023-04-25T23:04:07.3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301" y="3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6T15:57:47.54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9345 10438 16383 0 0,'2'0'0'0'0,"1"-2"0"0"0,0-3 0 0 0,2-1 0 0 0,2-2 0 0 0,3 1 0 0 0,1 1 0 0 0,2 2 0 0 0,0 2 0 0 0,1 0 0 0 0,0 2 0 0 0,0 0 0 0 0,3 0 0 0 0,0 0 0 0 0,-3 3 0 0 0,-1 0 0 0 0,0 1 0 0 0,-1-2 0 0 0,0 0 0 0 0,-1 1 0 0 0,-1 1 0 0 0,0-1 0 0 0,1-1 0 0 0,1 0 0 0 0,1-1 0 0 0,0-1 0 0 0,3 0 0 0 0,-2 3 0 0 0,0 0 0 0 0,-1-1 0 0 0,0 1 0 0 0,1-2 0 0 0,-1 0 0 0 0,0 0 0 0 0,1 1 0 0 0,-1 1 0 0 0,1 2 0 0 0,-1 1 0 0 0,1-2 0 0 0,2 2 0 0 0,1-1 0 0 0,-1-1 0 0 0,-2 2 0 0 0,-2-2 0 0 0,0 0 0 0 0,0-1 0 0 0,0-1 0 0 0,1-1 0 0 0,0-1 0 0 0,0 0 0 0 0,1 0 0 0 0,-1 0 0 0 0,3-1 0 0 0,1 1 0 0 0,0 0 0 0 0,-1 0 0 0 0,-1 0 0 0 0,0 0 0 0 0,-1 0 0 0 0,0 0 0 0 0,0 0 0 0 0,-1 0 0 0 0,1 0 0 0 0,-1 0 0 0 0,1 0 0 0 0,0 0 0 0 0,-1 0 0 0 0,1 0 0 0 0,-1 0 0 0 0,1 0 0 0 0,0 0 0 0 0,-1 0 0 0 0,1 0 0 0 0,0 0 0 0 0,-1 0 0 0 0,1 0 0 0 0,0 0 0 0 0,-1 0 0 0 0,3 0 0 0 0,1 0 0 0 0,0 0 0 0 0,-1 0 0 0 0,-1 0 0 0 0,0 0 0 0 0,-1 0 0 0 0,0 0 0 0 0,0 0 0 0 0,-1 0 0 0 0,1 0 0 0 0,-1 0 0 0 0,3 0 0 0 0,1 0 0 0 0,-1 0 0 0 0,0 0 0 0 0,2 0 0 0 0,0 0 0 0 0,-1 0 0 0 0,-1 0 0 0 0,0 0 0 0 0,-2 0 0 0 0,0 0 0 0 0,2 0 0 0 0,1 0 0 0 0,-1 0 0 0 0,0 0 0 0 0,-1 0 0 0 0,0-2 0 0 0,-1-1 0 0 0,0 0 0 0 0,0 0 0 0 0,1-1 0 0 0,2 0 0 0 0,2 1 0 0 0,0 0 0 0 0,-1 1 0 0 0,-1 1 0 0 0,-1 1 0 0 0,-1 0 0 0 0,-1 0 0 0 0,0 0 0 0 0,0 0 0 0 0,-1 0 0 0 0,0 0 0 0 0,1 1 0 0 0,2-1 0 0 0,0 0 0 0 0,1 0 0 0 0,-1 0 0 0 0,-1 0 0 0 0,0 0 0 0 0,-1 0 0 0 0,0 0 0 0 0,-3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6T15:57:47.54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13536 10419 16383 0 0,'2'0'0'0'0,"4"0"0"0"0,2 0 0 0 0,3 0 0 0 0,-1 2 0 0 0,0 1 0 0 0,1 0 0 0 0,1 0 0 0 0,1-2 0 0 0,0 0 0 0 0,0 0 0 0 0,3-1 0 0 0,1 0 0 0 0,0 0 0 0 0,-1 0 0 0 0,0 0 0 0 0,-2 0 0 0 0,1 0 0 0 0,-1 0 0 0 0,-1 0 0 0 0,1 0 0 0 0,2 0 0 0 0,3 0 0 0 0,0 0 0 0 0,0 0 0 0 0,1 0 0 0 0,0 0 0 0 0,-2 0 0 0 0,-1 0 0 0 0,-2 0 0 0 0,0 0 0 0 0,-1 0 0 0 0,2 0 0 0 0,0 0 0 0 0,1 0 0 0 0,-2 0 0 0 0,0 0 0 0 0,0 0 0 0 0,-1 0 0 0 0,0 0 0 0 0,0 0 0 0 0,-1 0 0 0 0,1 0 0 0 0,-1 0 0 0 0,1 0 0 0 0,-1 0 0 0 0,1 0 0 0 0,0 0 0 0 0,-1 0 0 0 0,1 2 0 0 0,0 1 0 0 0,-1 0 0 0 0,1-1 0 0 0,0 0 0 0 0,-1-1 0 0 0,1 0 0 0 0,-3 1 0 0 0,0 1 0 0 0,0 0 0 0 0,2-1 0 0 0,5 0 0 0 0,0-1 0 0 0,1-1 0 0 0,-2 1 0 0 0,-1-1 0 0 0,0-1 0 0 0,-2 1 0 0 0,0 0 0 0 0,0 0 0 0 0,0 0 0 0 0,-1 0 0 0 0,0 0 0 0 0,3 0 0 0 0,1 0 0 0 0,2 0 0 0 0,0 0 0 0 0,-1 0 0 0 0,-1 0 0 0 0,1 0 0 0 0,0 0 0 0 0,0 0 0 0 0,-2 0 0 0 0,1 0 0 0 0,1 0 0 0 0,-1 0 0 0 0,-1 0 0 0 0,1 0 0 0 0,1 0 0 0 0,-1 0 0 0 0,-1 0 0 0 0,-1 0 0 0 0,0-2 0 0 0,-1-1 0 0 0,2 0 0 0 0,1 0 0 0 0,-1 2 0 0 0,0-1 0 0 0,-1 2 0 0 0,0 0 0 0 0,-1 0 0 0 0,0 0 0 0 0,-3-2 0 0 0,-1-1 0 0 0,1 0 0 0 0,0 1 0 0 0,1 0 0 0 0,3 1 0 0 0,1 0 0 0 0,0 1 0 0 0,0-2 0 0 0,0-1 0 0 0,-1 0 0 0 0,-1 1 0 0 0,0 0 0 0 0,0 1 0 0 0,-1 1 0 0 0,1-1 0 0 0,-1 1 0 0 0,3 1 0 0 0,1-1 0 0 0,-3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6T15:57:47.54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20860 10446 16383 0 0,'4'0'0'0'0,"3"-2"0"0"0,1-1 0 0 0,2 0 0 0 0,2 1 0 0 0,0 2 0 0 0,2 2 0 0 0,0 1 0 0 0,0-1 0 0 0,0-1 0 0 0,-2 3 0 0 0,-2 0 0 0 0,1-1 0 0 0,1-1 0 0 0,2 0 0 0 0,-1 1 0 0 0,0 1 0 0 0,0-1 0 0 0,0-1 0 0 0,0 0 0 0 0,1-1 0 0 0,-1-1 0 0 0,1 0 0 0 0,-1 0 0 0 0,1 0 0 0 0,0 0 0 0 0,-1 0 0 0 0,3 0 0 0 0,1 0 0 0 0,2 0 0 0 0,0 0 0 0 0,-1 0 0 0 0,-1 0 0 0 0,-1 0 0 0 0,-1 0 0 0 0,-1 0 0 0 0,0 0 0 0 0,0 0 0 0 0,2 0 0 0 0,0 0 0 0 0,0 0 0 0 0,0 0 0 0 0,0 0 0 0 0,-2 0 0 0 0,0 0 0 0 0,0 0 0 0 0,0 0 0 0 0,0 0 0 0 0,-1 0 0 0 0,1 0 0 0 0,1 0 0 0 0,2 0 0 0 0,0 0 0 0 0,-1 0 0 0 0,-1 0 0 0 0,0 0 0 0 0,-1 0 0 0 0,0 0 0 0 0,-1 0 0 0 0,1 0 0 0 0,0 0 0 0 0,-1 0 0 0 0,3 0 0 0 0,1 0 0 0 0,-1 0 0 0 0,0 0 0 0 0,0 0 0 0 0,-2 0 0 0 0,0 0 0 0 0,0 0 0 0 0,0 0 0 0 0,0 0 0 0 0,-1 0 0 0 0,-2-3 0 0 0,0 0 0 0 0,2 0 0 0 0,1 1 0 0 0,1 0 0 0 0,-2-1 0 0 0,-2-1 0 0 0,1 1 0 0 0,0 1 0 0 0,0 0 0 0 0,1 1 0 0 0,0 1 0 0 0,0 0 0 0 0,1 0 0 0 0,0 0 0 0 0,2 0 0 0 0,3 0 0 0 0,1 0 0 0 0,-1 0 0 0 0,-2 0 0 0 0,0-2 0 0 0,0-1 0 0 0,1 0 0 0 0,-1 1 0 0 0,-1 0 0 0 0,-1 1 0 0 0,-1 0 0 0 0,0 1 0 0 0,0 0 0 0 0,-1-2 0 0 0,1-1 0 0 0,-1 0 0 0 0,1 1 0 0 0,-1 0 0 0 0,1 1 0 0 0,0 1 0 0 0,-1-1 0 0 0,1 1 0 0 0,0 1 0 0 0,-1-1 0 0 0,1 0 0 0 0,0 0 0 0 0,-1 0 0 0 0,1 0 0 0 0,0 0 0 0 0,-1 0 0 0 0,1 0 0 0 0,0 0 0 0 0,-1 0 0 0 0,1 0 0 0 0,0 0 0 0 0,-1 0 0 0 0,1 0 0 0 0,-1 0 0 0 0,1 0 0 0 0,0 0 0 0 0,-1 0 0 0 0,1 0 0 0 0,0 0 0 0 0,-1 0 0 0 0,1 0 0 0 0,0 0 0 0 0,-3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0T19:19:46.39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13536 10419 16383 0 0,'2'0'0'0'0,"4"0"0"0"0,2 0 0 0 0,3 0 0 0 0,-1 2 0 0 0,0 1 0 0 0,1 0 0 0 0,1 0 0 0 0,1-2 0 0 0,0 0 0 0 0,0 0 0 0 0,3-1 0 0 0,1 0 0 0 0,0 0 0 0 0,-1 0 0 0 0,0 0 0 0 0,-2 0 0 0 0,1 0 0 0 0,-1 0 0 0 0,-1 0 0 0 0,1 0 0 0 0,2 0 0 0 0,3 0 0 0 0,0 0 0 0 0,0 0 0 0 0,1 0 0 0 0,0 0 0 0 0,-2 0 0 0 0,-1 0 0 0 0,-2 0 0 0 0,0 0 0 0 0,-1 0 0 0 0,2 0 0 0 0,0 0 0 0 0,1 0 0 0 0,-2 0 0 0 0,0 0 0 0 0,0 0 0 0 0,-1 0 0 0 0,0 0 0 0 0,0 0 0 0 0,-1 0 0 0 0,1 0 0 0 0,-1 0 0 0 0,1 0 0 0 0,-1 0 0 0 0,1 0 0 0 0,0 0 0 0 0,-1 0 0 0 0,1 2 0 0 0,0 1 0 0 0,-1 0 0 0 0,1-1 0 0 0,0 0 0 0 0,-1-1 0 0 0,1 0 0 0 0,-3 1 0 0 0,0 1 0 0 0,0 0 0 0 0,2-1 0 0 0,5 0 0 0 0,0-1 0 0 0,1-1 0 0 0,-2 1 0 0 0,-1-1 0 0 0,0-1 0 0 0,-2 1 0 0 0,0 0 0 0 0,0 0 0 0 0,0 0 0 0 0,-1 0 0 0 0,0 0 0 0 0,3 0 0 0 0,1 0 0 0 0,2 0 0 0 0,0 0 0 0 0,-1 0 0 0 0,-1 0 0 0 0,1 0 0 0 0,0 0 0 0 0,0 0 0 0 0,-2 0 0 0 0,1 0 0 0 0,1 0 0 0 0,-1 0 0 0 0,-1 0 0 0 0,1 0 0 0 0,1 0 0 0 0,-1 0 0 0 0,-1 0 0 0 0,-1 0 0 0 0,0-2 0 0 0,-1-1 0 0 0,2 0 0 0 0,1 0 0 0 0,-1 2 0 0 0,0-1 0 0 0,-1 2 0 0 0,0 0 0 0 0,-1 0 0 0 0,0 0 0 0 0,-3-2 0 0 0,-1-1 0 0 0,1 0 0 0 0,0 1 0 0 0,1 0 0 0 0,3 1 0 0 0,1 0 0 0 0,0 1 0 0 0,0-2 0 0 0,0-1 0 0 0,-1 0 0 0 0,-1 1 0 0 0,0 0 0 0 0,0 1 0 0 0,-1 1 0 0 0,1-1 0 0 0,-1 1 0 0 0,3 1 0 0 0,1-1 0 0 0,-3 0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0T19:19:51.84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13536 10419 16383 0 0,'2'0'0'0'0,"4"0"0"0"0,2 0 0 0 0,3 0 0 0 0,-1 2 0 0 0,0 1 0 0 0,1 0 0 0 0,1 0 0 0 0,1-2 0 0 0,0 0 0 0 0,0 0 0 0 0,3-1 0 0 0,1 0 0 0 0,0 0 0 0 0,-1 0 0 0 0,0 0 0 0 0,-2 0 0 0 0,1 0 0 0 0,-1 0 0 0 0,-1 0 0 0 0,1 0 0 0 0,2 0 0 0 0,3 0 0 0 0,0 0 0 0 0,0 0 0 0 0,1 0 0 0 0,0 0 0 0 0,-2 0 0 0 0,-1 0 0 0 0,-2 0 0 0 0,0 0 0 0 0,-1 0 0 0 0,2 0 0 0 0,0 0 0 0 0,1 0 0 0 0,-2 0 0 0 0,0 0 0 0 0,0 0 0 0 0,-1 0 0 0 0,0 0 0 0 0,0 0 0 0 0,-1 0 0 0 0,1 0 0 0 0,-1 0 0 0 0,1 0 0 0 0,-1 0 0 0 0,1 0 0 0 0,0 0 0 0 0,-1 0 0 0 0,1 2 0 0 0,0 1 0 0 0,-1 0 0 0 0,1-1 0 0 0,0 0 0 0 0,-1-1 0 0 0,1 0 0 0 0,-3 1 0 0 0,0 1 0 0 0,0 0 0 0 0,2-1 0 0 0,5 0 0 0 0,0-1 0 0 0,1-1 0 0 0,-2 1 0 0 0,-1-1 0 0 0,0-1 0 0 0,-2 1 0 0 0,0 0 0 0 0,0 0 0 0 0,0 0 0 0 0,-1 0 0 0 0,0 0 0 0 0,3 0 0 0 0,1 0 0 0 0,2 0 0 0 0,0 0 0 0 0,-1 0 0 0 0,-1 0 0 0 0,1 0 0 0 0,0 0 0 0 0,0 0 0 0 0,-2 0 0 0 0,1 0 0 0 0,1 0 0 0 0,-1 0 0 0 0,-1 0 0 0 0,1 0 0 0 0,1 0 0 0 0,-1 0 0 0 0,-1 0 0 0 0,-1 0 0 0 0,0-2 0 0 0,-1-1 0 0 0,2 0 0 0 0,1 0 0 0 0,-1 2 0 0 0,0-1 0 0 0,-1 2 0 0 0,0 0 0 0 0,-1 0 0 0 0,0 0 0 0 0,-3-2 0 0 0,-1-1 0 0 0,1 0 0 0 0,0 1 0 0 0,1 0 0 0 0,3 1 0 0 0,1 0 0 0 0,0 1 0 0 0,0-2 0 0 0,0-1 0 0 0,-1 0 0 0 0,-1 1 0 0 0,0 0 0 0 0,0 1 0 0 0,-1 1 0 0 0,1-1 0 0 0,-1 1 0 0 0,3 1 0 0 0,1-1 0 0 0,-3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0T19:19:59.30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13536 10419 16383 0 0,'2'0'0'0'0,"4"0"0"0"0,2 0 0 0 0,3 0 0 0 0,-1 2 0 0 0,0 1 0 0 0,1 0 0 0 0,1 0 0 0 0,1-2 0 0 0,0 0 0 0 0,0 0 0 0 0,3-1 0 0 0,1 0 0 0 0,0 0 0 0 0,-1 0 0 0 0,0 0 0 0 0,-2 0 0 0 0,1 0 0 0 0,-1 0 0 0 0,-1 0 0 0 0,1 0 0 0 0,2 0 0 0 0,3 0 0 0 0,0 0 0 0 0,0 0 0 0 0,1 0 0 0 0,0 0 0 0 0,-2 0 0 0 0,-1 0 0 0 0,-2 0 0 0 0,0 0 0 0 0,-1 0 0 0 0,2 0 0 0 0,0 0 0 0 0,1 0 0 0 0,-2 0 0 0 0,0 0 0 0 0,0 0 0 0 0,-1 0 0 0 0,0 0 0 0 0,0 0 0 0 0,-1 0 0 0 0,1 0 0 0 0,-1 0 0 0 0,1 0 0 0 0,-1 0 0 0 0,1 0 0 0 0,0 0 0 0 0,-1 0 0 0 0,1 2 0 0 0,0 1 0 0 0,-1 0 0 0 0,1-1 0 0 0,0 0 0 0 0,-1-1 0 0 0,1 0 0 0 0,-3 1 0 0 0,0 1 0 0 0,0 0 0 0 0,2-1 0 0 0,5 0 0 0 0,0-1 0 0 0,1-1 0 0 0,-2 1 0 0 0,-1-1 0 0 0,0-1 0 0 0,-2 1 0 0 0,0 0 0 0 0,0 0 0 0 0,0 0 0 0 0,-1 0 0 0 0,0 0 0 0 0,3 0 0 0 0,1 0 0 0 0,2 0 0 0 0,0 0 0 0 0,-1 0 0 0 0,-1 0 0 0 0,1 0 0 0 0,0 0 0 0 0,0 0 0 0 0,-2 0 0 0 0,1 0 0 0 0,1 0 0 0 0,-1 0 0 0 0,-1 0 0 0 0,1 0 0 0 0,1 0 0 0 0,-1 0 0 0 0,-1 0 0 0 0,-1 0 0 0 0,0-2 0 0 0,-1-1 0 0 0,2 0 0 0 0,1 0 0 0 0,-1 2 0 0 0,0-1 0 0 0,-1 2 0 0 0,0 0 0 0 0,-1 0 0 0 0,0 0 0 0 0,-3-2 0 0 0,-1-1 0 0 0,1 0 0 0 0,0 1 0 0 0,1 0 0 0 0,3 1 0 0 0,1 0 0 0 0,0 1 0 0 0,0-2 0 0 0,0-1 0 0 0,-1 0 0 0 0,-1 1 0 0 0,0 0 0 0 0,0 1 0 0 0,-1 1 0 0 0,1-1 0 0 0,-1 1 0 0 0,3 1 0 0 0,1-1 0 0 0,-3 0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0T19:20:04.92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13536 10419 16383 0 0,'2'0'0'0'0,"4"0"0"0"0,2 0 0 0 0,3 0 0 0 0,-1 2 0 0 0,0 1 0 0 0,1 0 0 0 0,1 0 0 0 0,1-2 0 0 0,0 0 0 0 0,0 0 0 0 0,3-1 0 0 0,1 0 0 0 0,0 0 0 0 0,-1 0 0 0 0,0 0 0 0 0,-2 0 0 0 0,1 0 0 0 0,-1 0 0 0 0,-1 0 0 0 0,1 0 0 0 0,2 0 0 0 0,3 0 0 0 0,0 0 0 0 0,0 0 0 0 0,1 0 0 0 0,0 0 0 0 0,-2 0 0 0 0,-1 0 0 0 0,-2 0 0 0 0,0 0 0 0 0,-1 0 0 0 0,2 0 0 0 0,0 0 0 0 0,1 0 0 0 0,-2 0 0 0 0,0 0 0 0 0,0 0 0 0 0,-1 0 0 0 0,0 0 0 0 0,0 0 0 0 0,-1 0 0 0 0,1 0 0 0 0,-1 0 0 0 0,1 0 0 0 0,-1 0 0 0 0,1 0 0 0 0,0 0 0 0 0,-1 0 0 0 0,1 2 0 0 0,0 1 0 0 0,-1 0 0 0 0,1-1 0 0 0,0 0 0 0 0,-1-1 0 0 0,1 0 0 0 0,-3 1 0 0 0,0 1 0 0 0,0 0 0 0 0,2-1 0 0 0,5 0 0 0 0,0-1 0 0 0,1-1 0 0 0,-2 1 0 0 0,-1-1 0 0 0,0-1 0 0 0,-2 1 0 0 0,0 0 0 0 0,0 0 0 0 0,0 0 0 0 0,-1 0 0 0 0,0 0 0 0 0,3 0 0 0 0,1 0 0 0 0,2 0 0 0 0,0 0 0 0 0,-1 0 0 0 0,-1 0 0 0 0,1 0 0 0 0,0 0 0 0 0,0 0 0 0 0,-2 0 0 0 0,1 0 0 0 0,1 0 0 0 0,-1 0 0 0 0,-1 0 0 0 0,1 0 0 0 0,1 0 0 0 0,-1 0 0 0 0,-1 0 0 0 0,-1 0 0 0 0,0-2 0 0 0,-1-1 0 0 0,2 0 0 0 0,1 0 0 0 0,-1 2 0 0 0,0-1 0 0 0,-1 2 0 0 0,0 0 0 0 0,-1 0 0 0 0,0 0 0 0 0,-3-2 0 0 0,-1-1 0 0 0,1 0 0 0 0,0 1 0 0 0,1 0 0 0 0,3 1 0 0 0,1 0 0 0 0,0 1 0 0 0,0-2 0 0 0,0-1 0 0 0,-1 0 0 0 0,-1 1 0 0 0,0 0 0 0 0,0 1 0 0 0,-1 1 0 0 0,1-1 0 0 0,-1 1 0 0 0,3 1 0 0 0,1-1 0 0 0,-3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2T18:13:42.46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2318 9665 16383 0 0,'9'3'0'0'0,"13"5"0"0"0,7 0 0 0 0,3-2 0 0 0,-1 0 0 0 0,-3-3 0 0 0,-3-1 0 0 0,-3-1 0 0 0,1-1 0 0 0,0 0 0 0 0,-1 0 0 0 0,-2 0 0 0 0,0-1 0 0 0,-1 4 0 0 0,-2 2 0 0 0,2-2 0 0 0,-2 0 0 0 0,1 0 0 0 0,-1-2 0 0 0,2 0 0 0 0,-2-1 0 0 0,1 0 0 0 0,0 0 0 0 0,0 0 0 0 0,0 0 0 0 0,0 0 0 0 0,-3-4 0 0 0,-2 0 0 0 0,1 0 0 0 0,2 2 0 0 0,-1-1 0 0 0,1 1 0 0 0,2 2 0 0 0,-1-1 0 0 0,2 1 0 0 0,-2 0 0 0 0,2 1 0 0 0,-2-1 0 0 0,2 0 0 0 0,-2 0 0 0 0,4 0 0 0 0,2 0 0 0 0,-1 0 0 0 0,-1 0 0 0 0,-2 0 0 0 0,1 0 0 0 0,-1 0 0 0 0,-1 0 0 0 0,0 0 0 0 0,-1 0 0 0 0,2 0 0 0 0,-2 0 0 0 0,1 0 0 0 0,-1 0 0 0 0,2 0 0 0 0,-2 0 0 0 0,2 0 0 0 0,-2 0 0 0 0,1 0 0 0 0,0 0 0 0 0,0 0 0 0 0,0 0 0 0 0,0 0 0 0 0,-3-3 0 0 0,-2 0 0 0 0,2-2 0 0 0,0 2 0 0 0,0 1 0 0 0,5-3 0 0 0,2 1 0 0 0,-2 0 0 0 0,2 0 0 0 0,-2 2 0 0 0,3 1 0 0 0,2 1 0 0 0,1-1 0 0 0,3 1 0 0 0,-2 1 0 0 0,-2-1 0 0 0,-2 0 0 0 0,-2 0 0 0 0,-2 0 0 0 0,0 0 0 0 0,0 0 0 0 0,0 0 0 0 0,6 0 0 0 0,1 0 0 0 0,-1 0 0 0 0,1 0 0 0 0,-1 0 0 0 0,-1 0 0 0 0,-2 0 0 0 0,-1 0 0 0 0,-3 0 0 0 0,4-3 0 0 0,0 0 0 0 0,0-2 0 0 0,-1 2 0 0 0,-2 1 0 0 0,0 1 0 0 0,-1 0 0 0 0,1 1 0 0 0,2 0 0 0 0,3 0 0 0 0,2 0 0 0 0,-1 1 0 0 0,-2-1 0 0 0,-2 0 0 0 0,0 0 0 0 0,-3 0 0 0 0,1 0 0 0 0,-2 0 0 0 0,4 0 0 0 0,1 0 0 0 0,-1 0 0 0 0,-1 0 0 0 0,1 0 0 0 0,-2 0 0 0 0,2 0 0 0 0,2 0 0 0 0,-1 0 0 0 0,-1 0 0 0 0,-1 0 0 0 0,-1-4 0 0 0,-1 0 0 0 0,0 1 0 0 0,0-1 0 0 0,1 2 0 0 0,-2-2 0 0 0,0-2 0 0 0,4 3 0 0 0,1 0 0 0 0,0 1 0 0 0,-1 1 0 0 0,-1-1 0 0 0,0 2 0 0 0,-1 0 0 0 0,1-2 0 0 0,2-2 0 0 0,0 1 0 0 0,-1-1 0 0 0,-1 2 0 0 0,-1 1 0 0 0,0 0 0 0 0,-1 1 0 0 0,0 0 0 0 0,-1 0 0 0 0,1 0 0 0 0,0 0 0 0 0,0 0 0 0 0,-1 1 0 0 0,2-1 0 0 0,-2 0 0 0 0,1 0 0 0 0,1 0 0 0 0,-2 0 0 0 0,2 0 0 0 0,-2 0 0 0 0,4 0 0 0 0,1 0 0 0 0,0 0 0 0 0,-1 0 0 0 0,-1 0 0 0 0,0 0 0 0 0,-2 0 0 0 0,1 0 0 0 0,2 0 0 0 0,0 0 0 0 0,1 0 0 0 0,-1 0 0 0 0,-1 0 0 0 0,-1 0 0 0 0,0 0 0 0 0,-2 0 0 0 0,2 0 0 0 0,-1 0 0 0 0,-1 0 0 0 0,0 0 0 0 0,4 0 0 0 0,2 0 0 0 0,-2 0 0 0 0,1 0 0 0 0,-3 0 0 0 0,1 0 0 0 0,-1 0 0 0 0,-1 2 0 0 0,0 3 0 0 0,-1-1 0 0 0,1-2 0 0 0,0 1 0 0 0,3 2 0 0 0,1-1 0 0 0,0 1 0 0 0,-1-2 0 0 0,-2-1 0 0 0,4-1 0 0 0,0-1 0 0 0,-1 0 0 0 0,-1 0 0 0 0,-2 0 0 0 0,1 0 0 0 0,-1 0 0 0 0,-2 0 0 0 0,5-1 0 0 0,-3 4 0 0 0,-2 2 0 0 0,-1-2 0 0 0,2 0 0 0 0,-2-1 0 0 0,2 1 0 0 0,-1-3 0 0 0,1 1 0 0 0,0-1 0 0 0,0-1 0 0 0,-1 1 0 0 0,2 0 0 0 0,-2 0 0 0 0,2 0 0 0 0,-2 0 0 0 0,2 0 0 0 0,-2 0 0 0 0,1 0 0 0 0,0 3 0 0 0,3 0 0 0 0,1 2 0 0 0,0-2 0 0 0,-5 2 0 0 0,0 1 0 0 0,-2-2 0 0 0,4-1 0 0 0,1 0 0 0 0,0-2 0 0 0,1 0 0 0 0,-1-1 0 0 0,-2 0 0 0 0,1-1 0 0 0,-1 1 0 0 0,1 0 0 0 0,2 0 0 0 0,0 0 0 0 0,5 0 0 0 0,-2 0 0 0 0,0 0 0 0 0,2 0 0 0 0,-2 0 0 0 0,0 0 0 0 0,-2 0 0 0 0,-3 0 0 0 0,1 0 0 0 0,-1 0 0 0 0,-2 0 0 0 0,4 0 0 0 0,1 0 0 0 0,0 0 0 0 0,-2 0 0 0 0,0 0 0 0 0,2 0 0 0 0,1 0 0 0 0,-1 0 0 0 0,-1 0 0 0 0,-1 0 0 0 0,-1 0 0 0 0,3 0 0 0 0,0 0 0 0 0,-1 0 0 0 0,0 0 0 0 0,-1 0 0 0 0,-1 0 0 0 0,0 0 0 0 0,0 0 0 0 0,-2 0 0 0 0,1 0 0 0 0,-1 0 0 0 0,4 0 0 0 0,1 0 0 0 0,0 0 0 0 0,-1 0 0 0 0,-1 0 0 0 0,0 0 0 0 0,-2 0 0 0 0,0 0 0 0 0,0 0 0 0 0,0 0 0 0 0,-1 0 0 0 0,2 0 0 0 0,-2 0 0 0 0,4 0 0 0 0,1 0 0 0 0,0 0 0 0 0,-1 0 0 0 0,-1 0 0 0 0,-1 0 0 0 0,0 0 0 0 0,-1 0 0 0 0,1 0 0 0 0,-2 0 0 0 0,1 0 0 0 0,-1 0 0 0 0,4 0 0 0 0,1 0 0 0 0,0 0 0 0 0,-1 0 0 0 0,-1 0 0 0 0,0 0 0 0 0,-2 0 0 0 0,0 0 0 0 0,0 0 0 0 0,0 0 0 0 0,3 0 0 0 0,1 0 0 0 0,-1 0 0 0 0,0 0 0 0 0,-1 0 0 0 0,-1 0 0 0 0,0 0 0 0 0,0 0 0 0 0,-2 0 0 0 0,2 0 0 0 0,-2 0 0 0 0,1 0 0 0 0,2 0 0 0 0,2 0 0 0 0,0 0 0 0 0,-1 0 0 0 0,3 0 0 0 0,-1 0 0 0 0,0 0 0 0 0,-2 0 0 0 0,-1 0 0 0 0,-1 0 0 0 0,-1 0 0 0 0,1 0 0 0 0,-2 0 0 0 0,1 0 0 0 0,-1 0 0 0 0,1 0 0 0 0,1 0 0 0 0,-2 0 0 0 0,0 0 0 0 0,2 0 0 0 0,-1 0 0 0 0,0 0 0 0 0,0 0 0 0 0,-1 0 0 0 0,2 0 0 0 0,-2 0 0 0 0,2 0 0 0 0,-2 0 0 0 0,1 0 0 0 0,0 0 0 0 0,0 0 0 0 0,0 0 0 0 0,0 0 0 0 0,0 0 0 0 0,0 0 0 0 0,-1 0 0 0 0,2 0 0 0 0,-2 0 0 0 0,2 0 0 0 0,-2 0 0 0 0,1 0 0 0 0,0 0 0 0 0,0 0 0 0 0,1 0 0 0 0,-2 0 0 0 0,1 0 0 0 0,0 0 0 0 0,0 0 0 0 0,0 0 0 0 0,0 0 0 0 0,-1 0 0 0 0,2 0 0 0 0,-2 0 0 0 0,4 0 0 0 0,2 0 0 0 0,-1 0 0 0 0,-2 0 0 0 0,0 0 0 0 0,3 0 0 0 0,-1 0 0 0 0,1 0 0 0 0,-2 0 0 0 0,-2 0 0 0 0,1 0 0 0 0,-1 0 0 0 0,-2 0 0 0 0,2 0 0 0 0,-2 0 0 0 0,1 0 0 0 0,-1 0 0 0 0,2 0 0 0 0,-2 0 0 0 0,1 0 0 0 0,0 0 0 0 0,0 0 0 0 0,-1 0 0 0 0,2 0 0 0 0,-2 0 0 0 0,2 0 0 0 0,-2 0 0 0 0,2 0 0 0 0,-2 0 0 0 0,1 0 0 0 0,0 0 0 0 0,0 0 0 0 0,0 0 0 0 0,0 0 0 0 0,-1 0 0 0 0,2 0 0 0 0,-2 0 0 0 0,4 0 0 0 0,4 0 0 0 0,2 0 0 0 0,-2 0 0 0 0,-2 0 0 0 0,2 0 0 0 0,-1 0 0 0 0,-2 0 0 0 0,0 0 0 0 0,-3 0 0 0 0,1 0 0 0 0,-2 0 0 0 0,3 0 0 0 0,1 0 0 0 0,-1 0 0 0 0,0 0 0 0 0,-1 0 0 0 0,-1 0 0 0 0,-1 0 0 0 0,1 0 0 0 0,-1 0 0 0 0,-1 0 0 0 0,2 0 0 0 0,-2 0 0 0 0,1 0 0 0 0,0 0 0 0 0,0 0 0 0 0,-1 0 0 0 0,2-4 0 0 0,-2 0 0 0 0,4 1 0 0 0,1-1 0 0 0,0 2 0 0 0,-1 0 0 0 0,-1 2 0 0 0,0 0 0 0 0,-2 0 0 0 0,0 0 0 0 0,0 0 0 0 0,0 0 0 0 0,-1 0 0 0 0,2 0 0 0 0,-2 0 0 0 0,1 0 0 0 0,1 0 0 0 0,-2 0 0 0 0,0 0 0 0 0,2 0 0 0 0,-1 0 0 0 0,0 0 0 0 0,0 0 0 0 0,-1 0 0 0 0,2 0 0 0 0,-2 0 0 0 0,2 0 0 0 0,-2 0 0 0 0,2 0 0 0 0,-2 0 0 0 0,1 0 0 0 0,0 0 0 0 0,-4-3 0 0 0,1 0 0 0 0,-1-2 0 0 0,0 2 0 0 0,3 1 0 0 0,-1 1 0 0 0,1 0 0 0 0,1 1 0 0 0,-1 0 0 0 0,2 0 0 0 0,-2 0 0 0 0,2 1 0 0 0,-2-1 0 0 0,2 0 0 0 0,-1 0 0 0 0,0 0 0 0 0,0 0 0 0 0,3 0 0 0 0,3 0 0 0 0,3 0 0 0 0,-2 0 0 0 0,-2 0 0 0 0,-1 0 0 0 0,-3 0 0 0 0,1 0 0 0 0,1 0 0 0 0,1 0 0 0 0,2 0 0 0 0,1 0 0 0 0,-1 0 0 0 0,-2 0 0 0 0,-2 0 0 0 0,0 0 0 0 0,-1 0 0 0 0,-1 0 0 0 0,0 0 0 0 0,-1 0 0 0 0,1 0 0 0 0,-1 0 0 0 0,4 0 0 0 0,4 0 0 0 0,1 0 0 0 0,-2 0 0 0 0,0 0 0 0 0,-3 0 0 0 0,0 0 0 0 0,-3 0 0 0 0,1 0 0 0 0,-2 0 0 0 0,1 0 0 0 0,3 0 0 0 0,1 0 0 0 0,-1 0 0 0 0,0 0 0 0 0,-1 0 0 0 0,0 0 0 0 0,-2 0 0 0 0,1 0 0 0 0,-2 0 0 0 0,1 0 0 0 0,0 0 0 0 0,0 0 0 0 0,2 0 0 0 0,2 0 0 0 0,0 0 0 0 0,-1 0 0 0 0,-1 0 0 0 0,-1 0 0 0 0,0 0 0 0 0,-1 0 0 0 0,0 0 0 0 0,-3-4 0 0 0,-2 0 0 0 0,1 1 0 0 0,1-1 0 0 0,4 2 0 0 0,1 1 0 0 0,2 0 0 0 0,-1 1 0 0 0,-2-3 0 0 0,1-2 0 0 0,-1 2 0 0 0,-1 0 0 0 0,0 1 0 0 0,0 1 0 0 0,0 1 0 0 0,-1-2 0 0 0,7 2 0 0 0,2 0 0 0 0,0 2 0 0 0,-1-2 0 0 0,-3 0 0 0 0,-2 0 0 0 0,0 0 0 0 0,-1 0 0 0 0,-2 0 0 0 0,-3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DB0250-8046-B34F-9D51-F03B7C417C33}" type="datetimeFigureOut">
              <a:rPr lang="en-US" smtClean="0"/>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861DB-BF17-3941-B654-3373BC9E035B}" type="slidenum">
              <a:rPr lang="en-US" smtClean="0"/>
              <a:t>‹#›</a:t>
            </a:fld>
            <a:endParaRPr lang="en-US"/>
          </a:p>
        </p:txBody>
      </p:sp>
    </p:spTree>
    <p:extLst>
      <p:ext uri="{BB962C8B-B14F-4D97-AF65-F5344CB8AC3E}">
        <p14:creationId xmlns:p14="http://schemas.microsoft.com/office/powerpoint/2010/main" val="3093719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416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There is a linear correlation between insulin and glucose,</a:t>
            </a:r>
          </a:p>
          <a:p>
            <a:r>
              <a:rPr lang="en-US"/>
              <a:t># but in the heatmap, the correlation is mentioned very low (why?)</a:t>
            </a:r>
          </a:p>
          <a:p>
            <a:r>
              <a:rPr lang="en-US"/>
              <a:t>If the linear correlation between two variables is strong, but the heatmap shows very low correlation, it's likely that there is a non-linear relationship between the two variables.</a:t>
            </a:r>
            <a:endParaRPr lang="en-US">
              <a:cs typeface="Calibri" panose="020F0502020204030204"/>
            </a:endParaRPr>
          </a:p>
        </p:txBody>
      </p:sp>
    </p:spTree>
    <p:extLst>
      <p:ext uri="{BB962C8B-B14F-4D97-AF65-F5344CB8AC3E}">
        <p14:creationId xmlns:p14="http://schemas.microsoft.com/office/powerpoint/2010/main" val="4242084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Our logistic regression model is better at predicting non-diabetic individuals, this may be due to an imbalance in the data, where there are more non-diabetic individuals than diabetic individuals. In this case, the model may be biased towards predicting non-diabetic individuals, and may not perform as well in predicting diabetic individuals.</a:t>
            </a:r>
          </a:p>
        </p:txBody>
      </p:sp>
    </p:spTree>
    <p:extLst>
      <p:ext uri="{BB962C8B-B14F-4D97-AF65-F5344CB8AC3E}">
        <p14:creationId xmlns:p14="http://schemas.microsoft.com/office/powerpoint/2010/main" val="3592151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8338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944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150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2173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5503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287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43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0621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1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993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759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3257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703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073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63327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477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926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46439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154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9386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106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7873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265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09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11867" y="1740608"/>
            <a:ext cx="5916400" cy="31368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128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0" name="Google Shape;10;p2"/>
          <p:cNvSpPr txBox="1">
            <a:spLocks noGrp="1"/>
          </p:cNvSpPr>
          <p:nvPr>
            <p:ph type="subTitle" idx="1"/>
          </p:nvPr>
        </p:nvSpPr>
        <p:spPr>
          <a:xfrm>
            <a:off x="1311867" y="5008843"/>
            <a:ext cx="5561600" cy="51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11" name="Google Shape;11;p2"/>
          <p:cNvSpPr>
            <a:spLocks noGrp="1"/>
          </p:cNvSpPr>
          <p:nvPr>
            <p:ph type="pic" idx="2"/>
          </p:nvPr>
        </p:nvSpPr>
        <p:spPr>
          <a:xfrm>
            <a:off x="7606133" y="1766633"/>
            <a:ext cx="3868800" cy="3868800"/>
          </a:xfrm>
          <a:prstGeom prst="rect">
            <a:avLst/>
          </a:prstGeom>
          <a:noFill/>
          <a:ln>
            <a:noFill/>
          </a:ln>
        </p:spPr>
      </p:sp>
    </p:spTree>
    <p:extLst>
      <p:ext uri="{BB962C8B-B14F-4D97-AF65-F5344CB8AC3E}">
        <p14:creationId xmlns:p14="http://schemas.microsoft.com/office/powerpoint/2010/main" val="1389061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71"/>
        <p:cNvGrpSpPr/>
        <p:nvPr/>
      </p:nvGrpSpPr>
      <p:grpSpPr>
        <a:xfrm>
          <a:off x="0" y="0"/>
          <a:ext cx="0" cy="0"/>
          <a:chOff x="0" y="0"/>
          <a:chExt cx="0" cy="0"/>
        </a:xfrm>
      </p:grpSpPr>
      <p:sp>
        <p:nvSpPr>
          <p:cNvPr id="72" name="Google Shape;72;p15"/>
          <p:cNvSpPr txBox="1">
            <a:spLocks noGrp="1"/>
          </p:cNvSpPr>
          <p:nvPr>
            <p:ph type="body" idx="1"/>
          </p:nvPr>
        </p:nvSpPr>
        <p:spPr>
          <a:xfrm>
            <a:off x="4853367" y="1583467"/>
            <a:ext cx="6388400" cy="42960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73" name="Google Shape;73;p15"/>
          <p:cNvSpPr txBox="1">
            <a:spLocks noGrp="1"/>
          </p:cNvSpPr>
          <p:nvPr>
            <p:ph type="title"/>
          </p:nvPr>
        </p:nvSpPr>
        <p:spPr>
          <a:xfrm>
            <a:off x="1151833" y="1507767"/>
            <a:ext cx="3605600" cy="243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393828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74"/>
        <p:cNvGrpSpPr/>
        <p:nvPr/>
      </p:nvGrpSpPr>
      <p:grpSpPr>
        <a:xfrm>
          <a:off x="0" y="0"/>
          <a:ext cx="0" cy="0"/>
          <a:chOff x="0" y="0"/>
          <a:chExt cx="0" cy="0"/>
        </a:xfrm>
      </p:grpSpPr>
      <p:sp>
        <p:nvSpPr>
          <p:cNvPr id="75" name="Google Shape;75;p16"/>
          <p:cNvSpPr txBox="1">
            <a:spLocks noGrp="1"/>
          </p:cNvSpPr>
          <p:nvPr>
            <p:ph type="body" idx="1"/>
          </p:nvPr>
        </p:nvSpPr>
        <p:spPr>
          <a:xfrm>
            <a:off x="960000" y="1531633"/>
            <a:ext cx="5136000" cy="45604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76" name="Google Shape;76;p16"/>
          <p:cNvSpPr txBox="1">
            <a:spLocks noGrp="1"/>
          </p:cNvSpPr>
          <p:nvPr>
            <p:ph type="body" idx="2"/>
          </p:nvPr>
        </p:nvSpPr>
        <p:spPr>
          <a:xfrm>
            <a:off x="6096000" y="2781567"/>
            <a:ext cx="5136000" cy="33104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77" name="Google Shape;77;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3720148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78"/>
        <p:cNvGrpSpPr/>
        <p:nvPr/>
      </p:nvGrpSpPr>
      <p:grpSpPr>
        <a:xfrm>
          <a:off x="0" y="0"/>
          <a:ext cx="0" cy="0"/>
          <a:chOff x="0" y="0"/>
          <a:chExt cx="0" cy="0"/>
        </a:xfrm>
      </p:grpSpPr>
      <p:sp>
        <p:nvSpPr>
          <p:cNvPr id="79" name="Google Shape;79;p17"/>
          <p:cNvSpPr>
            <a:spLocks noGrp="1"/>
          </p:cNvSpPr>
          <p:nvPr>
            <p:ph type="pic" idx="2"/>
          </p:nvPr>
        </p:nvSpPr>
        <p:spPr>
          <a:xfrm>
            <a:off x="6096000" y="593367"/>
            <a:ext cx="5144800" cy="2987600"/>
          </a:xfrm>
          <a:prstGeom prst="rect">
            <a:avLst/>
          </a:prstGeom>
          <a:noFill/>
          <a:ln>
            <a:noFill/>
          </a:ln>
        </p:spPr>
      </p:sp>
      <p:sp>
        <p:nvSpPr>
          <p:cNvPr id="80" name="Google Shape;80;p17"/>
          <p:cNvSpPr>
            <a:spLocks noGrp="1"/>
          </p:cNvSpPr>
          <p:nvPr>
            <p:ph type="pic" idx="3"/>
          </p:nvPr>
        </p:nvSpPr>
        <p:spPr>
          <a:xfrm>
            <a:off x="8175301" y="3670833"/>
            <a:ext cx="3065600" cy="2468000"/>
          </a:xfrm>
          <a:prstGeom prst="rect">
            <a:avLst/>
          </a:prstGeom>
          <a:noFill/>
          <a:ln>
            <a:noFill/>
          </a:ln>
        </p:spPr>
      </p:sp>
      <p:sp>
        <p:nvSpPr>
          <p:cNvPr id="81" name="Google Shape;81;p17"/>
          <p:cNvSpPr>
            <a:spLocks noGrp="1"/>
          </p:cNvSpPr>
          <p:nvPr>
            <p:ph type="pic" idx="4"/>
          </p:nvPr>
        </p:nvSpPr>
        <p:spPr>
          <a:xfrm>
            <a:off x="3194735" y="3670833"/>
            <a:ext cx="4846000" cy="2468000"/>
          </a:xfrm>
          <a:prstGeom prst="rect">
            <a:avLst/>
          </a:prstGeom>
          <a:noFill/>
          <a:ln>
            <a:noFill/>
          </a:ln>
        </p:spPr>
      </p:sp>
      <p:sp>
        <p:nvSpPr>
          <p:cNvPr id="82" name="Google Shape;82;p17"/>
          <p:cNvSpPr txBox="1">
            <a:spLocks noGrp="1"/>
          </p:cNvSpPr>
          <p:nvPr>
            <p:ph type="title"/>
          </p:nvPr>
        </p:nvSpPr>
        <p:spPr>
          <a:xfrm>
            <a:off x="1052567" y="593367"/>
            <a:ext cx="5091600" cy="8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7"/>
          <p:cNvSpPr txBox="1">
            <a:spLocks noGrp="1"/>
          </p:cNvSpPr>
          <p:nvPr>
            <p:ph type="subTitle" idx="1"/>
          </p:nvPr>
        </p:nvSpPr>
        <p:spPr>
          <a:xfrm>
            <a:off x="1052567" y="1867151"/>
            <a:ext cx="4846000" cy="13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7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17"/>
          <p:cNvSpPr>
            <a:spLocks noGrp="1"/>
          </p:cNvSpPr>
          <p:nvPr>
            <p:ph type="pic" idx="5"/>
          </p:nvPr>
        </p:nvSpPr>
        <p:spPr>
          <a:xfrm>
            <a:off x="1158800" y="3670833"/>
            <a:ext cx="1901200" cy="2468000"/>
          </a:xfrm>
          <a:prstGeom prst="rect">
            <a:avLst/>
          </a:prstGeom>
          <a:noFill/>
          <a:ln>
            <a:noFill/>
          </a:ln>
        </p:spPr>
      </p:sp>
    </p:spTree>
    <p:extLst>
      <p:ext uri="{BB962C8B-B14F-4D97-AF65-F5344CB8AC3E}">
        <p14:creationId xmlns:p14="http://schemas.microsoft.com/office/powerpoint/2010/main" val="2853316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1131800" y="593367"/>
            <a:ext cx="10100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 name="Google Shape;87;p18"/>
          <p:cNvSpPr txBox="1">
            <a:spLocks noGrp="1"/>
          </p:cNvSpPr>
          <p:nvPr>
            <p:ph type="subTitle" idx="1"/>
          </p:nvPr>
        </p:nvSpPr>
        <p:spPr>
          <a:xfrm>
            <a:off x="1250167" y="4919715"/>
            <a:ext cx="2900400" cy="117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7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 name="Google Shape;88;p18"/>
          <p:cNvSpPr txBox="1">
            <a:spLocks noGrp="1"/>
          </p:cNvSpPr>
          <p:nvPr>
            <p:ph type="subTitle" idx="2"/>
          </p:nvPr>
        </p:nvSpPr>
        <p:spPr>
          <a:xfrm>
            <a:off x="4645797" y="4919715"/>
            <a:ext cx="2900400" cy="117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7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9" name="Google Shape;89;p18"/>
          <p:cNvSpPr txBox="1">
            <a:spLocks noGrp="1"/>
          </p:cNvSpPr>
          <p:nvPr>
            <p:ph type="subTitle" idx="3"/>
          </p:nvPr>
        </p:nvSpPr>
        <p:spPr>
          <a:xfrm>
            <a:off x="8041433" y="4919715"/>
            <a:ext cx="2900400" cy="117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7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0" name="Google Shape;90;p18"/>
          <p:cNvSpPr txBox="1">
            <a:spLocks noGrp="1"/>
          </p:cNvSpPr>
          <p:nvPr>
            <p:ph type="subTitle" idx="4"/>
          </p:nvPr>
        </p:nvSpPr>
        <p:spPr>
          <a:xfrm>
            <a:off x="1250167" y="4358484"/>
            <a:ext cx="2900400" cy="70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91" name="Google Shape;91;p18"/>
          <p:cNvSpPr txBox="1">
            <a:spLocks noGrp="1"/>
          </p:cNvSpPr>
          <p:nvPr>
            <p:ph type="subTitle" idx="5"/>
          </p:nvPr>
        </p:nvSpPr>
        <p:spPr>
          <a:xfrm>
            <a:off x="4645797" y="4358484"/>
            <a:ext cx="2900400" cy="70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92" name="Google Shape;92;p18"/>
          <p:cNvSpPr txBox="1">
            <a:spLocks noGrp="1"/>
          </p:cNvSpPr>
          <p:nvPr>
            <p:ph type="subTitle" idx="6"/>
          </p:nvPr>
        </p:nvSpPr>
        <p:spPr>
          <a:xfrm>
            <a:off x="8041433" y="4358484"/>
            <a:ext cx="2900400" cy="70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93" name="Google Shape;93;p18"/>
          <p:cNvSpPr>
            <a:spLocks noGrp="1"/>
          </p:cNvSpPr>
          <p:nvPr>
            <p:ph type="pic" idx="7"/>
          </p:nvPr>
        </p:nvSpPr>
        <p:spPr>
          <a:xfrm>
            <a:off x="1817608" y="1899649"/>
            <a:ext cx="2146400" cy="2146400"/>
          </a:xfrm>
          <a:prstGeom prst="rect">
            <a:avLst/>
          </a:prstGeom>
          <a:noFill/>
          <a:ln>
            <a:noFill/>
          </a:ln>
        </p:spPr>
      </p:sp>
      <p:sp>
        <p:nvSpPr>
          <p:cNvPr id="94" name="Google Shape;94;p18"/>
          <p:cNvSpPr>
            <a:spLocks noGrp="1"/>
          </p:cNvSpPr>
          <p:nvPr>
            <p:ph type="pic" idx="8"/>
          </p:nvPr>
        </p:nvSpPr>
        <p:spPr>
          <a:xfrm>
            <a:off x="5254775" y="1899649"/>
            <a:ext cx="2146400" cy="2146400"/>
          </a:xfrm>
          <a:prstGeom prst="rect">
            <a:avLst/>
          </a:prstGeom>
          <a:noFill/>
          <a:ln>
            <a:noFill/>
          </a:ln>
        </p:spPr>
      </p:sp>
      <p:sp>
        <p:nvSpPr>
          <p:cNvPr id="95" name="Google Shape;95;p18"/>
          <p:cNvSpPr>
            <a:spLocks noGrp="1"/>
          </p:cNvSpPr>
          <p:nvPr>
            <p:ph type="pic" idx="9"/>
          </p:nvPr>
        </p:nvSpPr>
        <p:spPr>
          <a:xfrm>
            <a:off x="8650408" y="1899649"/>
            <a:ext cx="2146400" cy="2146400"/>
          </a:xfrm>
          <a:prstGeom prst="rect">
            <a:avLst/>
          </a:prstGeom>
          <a:noFill/>
          <a:ln>
            <a:noFill/>
          </a:ln>
        </p:spPr>
      </p:sp>
    </p:spTree>
    <p:extLst>
      <p:ext uri="{BB962C8B-B14F-4D97-AF65-F5344CB8AC3E}">
        <p14:creationId xmlns:p14="http://schemas.microsoft.com/office/powerpoint/2010/main" val="2717260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2992000" y="593367"/>
            <a:ext cx="824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20"/>
          <p:cNvSpPr txBox="1">
            <a:spLocks noGrp="1"/>
          </p:cNvSpPr>
          <p:nvPr>
            <p:ph type="subTitle" idx="1"/>
          </p:nvPr>
        </p:nvSpPr>
        <p:spPr>
          <a:xfrm>
            <a:off x="4264000" y="3977261"/>
            <a:ext cx="2648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7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 name="Google Shape;110;p20"/>
          <p:cNvSpPr txBox="1">
            <a:spLocks noGrp="1"/>
          </p:cNvSpPr>
          <p:nvPr>
            <p:ph type="subTitle" idx="2"/>
          </p:nvPr>
        </p:nvSpPr>
        <p:spPr>
          <a:xfrm>
            <a:off x="4264000" y="2458535"/>
            <a:ext cx="2648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7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20"/>
          <p:cNvSpPr txBox="1">
            <a:spLocks noGrp="1"/>
          </p:cNvSpPr>
          <p:nvPr>
            <p:ph type="subTitle" idx="3"/>
          </p:nvPr>
        </p:nvSpPr>
        <p:spPr>
          <a:xfrm>
            <a:off x="8584000" y="3977261"/>
            <a:ext cx="2648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7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20"/>
          <p:cNvSpPr txBox="1">
            <a:spLocks noGrp="1"/>
          </p:cNvSpPr>
          <p:nvPr>
            <p:ph type="subTitle" idx="4"/>
          </p:nvPr>
        </p:nvSpPr>
        <p:spPr>
          <a:xfrm>
            <a:off x="4264000" y="5505561"/>
            <a:ext cx="2648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7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20"/>
          <p:cNvSpPr txBox="1">
            <a:spLocks noGrp="1"/>
          </p:cNvSpPr>
          <p:nvPr>
            <p:ph type="subTitle" idx="5"/>
          </p:nvPr>
        </p:nvSpPr>
        <p:spPr>
          <a:xfrm>
            <a:off x="8583999" y="2458535"/>
            <a:ext cx="2648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7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4" name="Google Shape;114;p20"/>
          <p:cNvSpPr txBox="1">
            <a:spLocks noGrp="1"/>
          </p:cNvSpPr>
          <p:nvPr>
            <p:ph type="subTitle" idx="6"/>
          </p:nvPr>
        </p:nvSpPr>
        <p:spPr>
          <a:xfrm>
            <a:off x="8583999" y="5505561"/>
            <a:ext cx="2648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7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 name="Google Shape;115;p20"/>
          <p:cNvSpPr txBox="1">
            <a:spLocks noGrp="1"/>
          </p:cNvSpPr>
          <p:nvPr>
            <p:ph type="subTitle" idx="7"/>
          </p:nvPr>
        </p:nvSpPr>
        <p:spPr>
          <a:xfrm>
            <a:off x="4269200" y="3627915"/>
            <a:ext cx="26376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6" name="Google Shape;116;p20"/>
          <p:cNvSpPr txBox="1">
            <a:spLocks noGrp="1"/>
          </p:cNvSpPr>
          <p:nvPr>
            <p:ph type="subTitle" idx="8"/>
          </p:nvPr>
        </p:nvSpPr>
        <p:spPr>
          <a:xfrm>
            <a:off x="4269203" y="2113481"/>
            <a:ext cx="26376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7" name="Google Shape;117;p20"/>
          <p:cNvSpPr txBox="1">
            <a:spLocks noGrp="1"/>
          </p:cNvSpPr>
          <p:nvPr>
            <p:ph type="subTitle" idx="9"/>
          </p:nvPr>
        </p:nvSpPr>
        <p:spPr>
          <a:xfrm>
            <a:off x="8589193" y="2113481"/>
            <a:ext cx="26376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8" name="Google Shape;118;p20"/>
          <p:cNvSpPr txBox="1">
            <a:spLocks noGrp="1"/>
          </p:cNvSpPr>
          <p:nvPr>
            <p:ph type="subTitle" idx="13"/>
          </p:nvPr>
        </p:nvSpPr>
        <p:spPr>
          <a:xfrm>
            <a:off x="8589200" y="3627915"/>
            <a:ext cx="26376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9" name="Google Shape;119;p20"/>
          <p:cNvSpPr txBox="1">
            <a:spLocks noGrp="1"/>
          </p:cNvSpPr>
          <p:nvPr>
            <p:ph type="subTitle" idx="14"/>
          </p:nvPr>
        </p:nvSpPr>
        <p:spPr>
          <a:xfrm>
            <a:off x="4269203" y="5156240"/>
            <a:ext cx="26376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20" name="Google Shape;120;p20"/>
          <p:cNvSpPr txBox="1">
            <a:spLocks noGrp="1"/>
          </p:cNvSpPr>
          <p:nvPr>
            <p:ph type="subTitle" idx="15"/>
          </p:nvPr>
        </p:nvSpPr>
        <p:spPr>
          <a:xfrm>
            <a:off x="8589193" y="5156240"/>
            <a:ext cx="26376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21" name="Google Shape;121;p20"/>
          <p:cNvSpPr>
            <a:spLocks noGrp="1"/>
          </p:cNvSpPr>
          <p:nvPr>
            <p:ph type="pic" idx="16"/>
          </p:nvPr>
        </p:nvSpPr>
        <p:spPr>
          <a:xfrm>
            <a:off x="-19333" y="-38667"/>
            <a:ext cx="2182000" cy="6896800"/>
          </a:xfrm>
          <a:prstGeom prst="rect">
            <a:avLst/>
          </a:prstGeom>
          <a:noFill/>
          <a:ln>
            <a:noFill/>
          </a:ln>
        </p:spPr>
      </p:sp>
    </p:spTree>
    <p:extLst>
      <p:ext uri="{BB962C8B-B14F-4D97-AF65-F5344CB8AC3E}">
        <p14:creationId xmlns:p14="http://schemas.microsoft.com/office/powerpoint/2010/main" val="1320711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22"/>
        <p:cNvGrpSpPr/>
        <p:nvPr/>
      </p:nvGrpSpPr>
      <p:grpSpPr>
        <a:xfrm>
          <a:off x="0" y="0"/>
          <a:ext cx="0" cy="0"/>
          <a:chOff x="0" y="0"/>
          <a:chExt cx="0" cy="0"/>
        </a:xfrm>
      </p:grpSpPr>
      <p:sp>
        <p:nvSpPr>
          <p:cNvPr id="123" name="Google Shape;123;p21"/>
          <p:cNvSpPr txBox="1">
            <a:spLocks noGrp="1"/>
          </p:cNvSpPr>
          <p:nvPr>
            <p:ph type="title" hasCustomPrompt="1"/>
          </p:nvPr>
        </p:nvSpPr>
        <p:spPr>
          <a:xfrm>
            <a:off x="1126955" y="1420043"/>
            <a:ext cx="4656800" cy="10252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467"/>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24" name="Google Shape;124;p21"/>
          <p:cNvSpPr txBox="1">
            <a:spLocks noGrp="1"/>
          </p:cNvSpPr>
          <p:nvPr>
            <p:ph type="subTitle" idx="1"/>
          </p:nvPr>
        </p:nvSpPr>
        <p:spPr>
          <a:xfrm>
            <a:off x="1126955" y="2445579"/>
            <a:ext cx="4656800" cy="46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733"/>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25" name="Google Shape;125;p21"/>
          <p:cNvSpPr txBox="1">
            <a:spLocks noGrp="1"/>
          </p:cNvSpPr>
          <p:nvPr>
            <p:ph type="title" idx="2" hasCustomPrompt="1"/>
          </p:nvPr>
        </p:nvSpPr>
        <p:spPr>
          <a:xfrm>
            <a:off x="1126957" y="3965767"/>
            <a:ext cx="4656800" cy="10252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467"/>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26" name="Google Shape;126;p21"/>
          <p:cNvSpPr txBox="1">
            <a:spLocks noGrp="1"/>
          </p:cNvSpPr>
          <p:nvPr>
            <p:ph type="subTitle" idx="3"/>
          </p:nvPr>
        </p:nvSpPr>
        <p:spPr>
          <a:xfrm>
            <a:off x="1126957" y="4987633"/>
            <a:ext cx="4656800" cy="46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733"/>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27" name="Google Shape;127;p21"/>
          <p:cNvSpPr txBox="1">
            <a:spLocks noGrp="1"/>
          </p:cNvSpPr>
          <p:nvPr>
            <p:ph type="title" idx="4" hasCustomPrompt="1"/>
          </p:nvPr>
        </p:nvSpPr>
        <p:spPr>
          <a:xfrm>
            <a:off x="6417041" y="1420043"/>
            <a:ext cx="4656800" cy="10252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467"/>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28" name="Google Shape;128;p21"/>
          <p:cNvSpPr txBox="1">
            <a:spLocks noGrp="1"/>
          </p:cNvSpPr>
          <p:nvPr>
            <p:ph type="subTitle" idx="5"/>
          </p:nvPr>
        </p:nvSpPr>
        <p:spPr>
          <a:xfrm>
            <a:off x="6417059" y="2445579"/>
            <a:ext cx="4656800" cy="46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733"/>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29" name="Google Shape;129;p21"/>
          <p:cNvSpPr>
            <a:spLocks noGrp="1"/>
          </p:cNvSpPr>
          <p:nvPr>
            <p:ph type="pic" idx="6"/>
          </p:nvPr>
        </p:nvSpPr>
        <p:spPr>
          <a:xfrm>
            <a:off x="6562204" y="3429000"/>
            <a:ext cx="5629600" cy="3428800"/>
          </a:xfrm>
          <a:prstGeom prst="rect">
            <a:avLst/>
          </a:prstGeom>
          <a:noFill/>
          <a:ln>
            <a:noFill/>
          </a:ln>
        </p:spPr>
      </p:sp>
    </p:spTree>
    <p:extLst>
      <p:ext uri="{BB962C8B-B14F-4D97-AF65-F5344CB8AC3E}">
        <p14:creationId xmlns:p14="http://schemas.microsoft.com/office/powerpoint/2010/main" val="18976158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788896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247073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39"/>
        <p:cNvGrpSpPr/>
        <p:nvPr/>
      </p:nvGrpSpPr>
      <p:grpSpPr>
        <a:xfrm>
          <a:off x="0" y="0"/>
          <a:ext cx="0" cy="0"/>
          <a:chOff x="0" y="0"/>
          <a:chExt cx="0" cy="0"/>
        </a:xfrm>
      </p:grpSpPr>
      <p:sp>
        <p:nvSpPr>
          <p:cNvPr id="140" name="Google Shape;140;p25"/>
          <p:cNvSpPr/>
          <p:nvPr/>
        </p:nvSpPr>
        <p:spPr>
          <a:xfrm>
            <a:off x="10392467" y="4757600"/>
            <a:ext cx="1411600" cy="1411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41" name="Google Shape;141;p25"/>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grpSp>
        <p:nvGrpSpPr>
          <p:cNvPr id="142" name="Google Shape;142;p25"/>
          <p:cNvGrpSpPr/>
          <p:nvPr/>
        </p:nvGrpSpPr>
        <p:grpSpPr>
          <a:xfrm>
            <a:off x="920800" y="593367"/>
            <a:ext cx="6685333" cy="1300"/>
            <a:chOff x="690600" y="445025"/>
            <a:chExt cx="5014000" cy="975"/>
          </a:xfrm>
        </p:grpSpPr>
        <p:cxnSp>
          <p:nvCxnSpPr>
            <p:cNvPr id="143" name="Google Shape;143;p25"/>
            <p:cNvCxnSpPr/>
            <p:nvPr/>
          </p:nvCxnSpPr>
          <p:spPr>
            <a:xfrm rot="10800000">
              <a:off x="1609000" y="445025"/>
              <a:ext cx="4095600" cy="0"/>
            </a:xfrm>
            <a:prstGeom prst="straightConnector1">
              <a:avLst/>
            </a:prstGeom>
            <a:noFill/>
            <a:ln w="19050" cap="flat" cmpd="sng">
              <a:solidFill>
                <a:schemeClr val="dk1"/>
              </a:solidFill>
              <a:prstDash val="solid"/>
              <a:round/>
              <a:headEnd type="none" w="med" len="med"/>
              <a:tailEnd type="none" w="med" len="med"/>
            </a:ln>
          </p:spPr>
        </p:cxnSp>
        <p:cxnSp>
          <p:nvCxnSpPr>
            <p:cNvPr id="144" name="Google Shape;144;p25"/>
            <p:cNvCxnSpPr/>
            <p:nvPr/>
          </p:nvCxnSpPr>
          <p:spPr>
            <a:xfrm>
              <a:off x="690600" y="446000"/>
              <a:ext cx="402900" cy="0"/>
            </a:xfrm>
            <a:prstGeom prst="straightConnector1">
              <a:avLst/>
            </a:prstGeom>
            <a:noFill/>
            <a:ln w="3810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357487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45"/>
        <p:cNvGrpSpPr/>
        <p:nvPr/>
      </p:nvGrpSpPr>
      <p:grpSpPr>
        <a:xfrm>
          <a:off x="0" y="0"/>
          <a:ext cx="0" cy="0"/>
          <a:chOff x="0" y="0"/>
          <a:chExt cx="0" cy="0"/>
        </a:xfrm>
      </p:grpSpPr>
      <p:sp>
        <p:nvSpPr>
          <p:cNvPr id="146" name="Google Shape;146;p26"/>
          <p:cNvSpPr/>
          <p:nvPr/>
        </p:nvSpPr>
        <p:spPr>
          <a:xfrm>
            <a:off x="0" y="2032000"/>
            <a:ext cx="1688400" cy="1688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47" name="Google Shape;147;p26"/>
          <p:cNvCxnSpPr/>
          <p:nvPr/>
        </p:nvCxnSpPr>
        <p:spPr>
          <a:xfrm>
            <a:off x="959167" y="2546400"/>
            <a:ext cx="0" cy="4347200"/>
          </a:xfrm>
          <a:prstGeom prst="straightConnector1">
            <a:avLst/>
          </a:prstGeom>
          <a:noFill/>
          <a:ln w="3810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92199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6107433" y="3429300"/>
            <a:ext cx="51240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333"/>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4" name="Google Shape;14;p3"/>
          <p:cNvSpPr txBox="1">
            <a:spLocks noGrp="1"/>
          </p:cNvSpPr>
          <p:nvPr>
            <p:ph type="title" idx="2" hasCustomPrompt="1"/>
          </p:nvPr>
        </p:nvSpPr>
        <p:spPr>
          <a:xfrm>
            <a:off x="7683833" y="1977233"/>
            <a:ext cx="1971200" cy="1122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5" name="Google Shape;15;p3"/>
          <p:cNvSpPr txBox="1">
            <a:spLocks noGrp="1"/>
          </p:cNvSpPr>
          <p:nvPr>
            <p:ph type="subTitle" idx="1"/>
          </p:nvPr>
        </p:nvSpPr>
        <p:spPr>
          <a:xfrm>
            <a:off x="7053433" y="4515600"/>
            <a:ext cx="3232000" cy="100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7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 name="Google Shape;16;p3"/>
          <p:cNvSpPr>
            <a:spLocks noGrp="1"/>
          </p:cNvSpPr>
          <p:nvPr>
            <p:ph type="pic" idx="3"/>
          </p:nvPr>
        </p:nvSpPr>
        <p:spPr>
          <a:xfrm>
            <a:off x="1314600" y="1219200"/>
            <a:ext cx="4792800" cy="4731200"/>
          </a:xfrm>
          <a:prstGeom prst="rect">
            <a:avLst/>
          </a:prstGeom>
          <a:noFill/>
          <a:ln>
            <a:noFill/>
          </a:ln>
        </p:spPr>
      </p:sp>
    </p:spTree>
    <p:extLst>
      <p:ext uri="{BB962C8B-B14F-4D97-AF65-F5344CB8AC3E}">
        <p14:creationId xmlns:p14="http://schemas.microsoft.com/office/powerpoint/2010/main" val="4096825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48"/>
        <p:cNvGrpSpPr/>
        <p:nvPr/>
      </p:nvGrpSpPr>
      <p:grpSpPr>
        <a:xfrm>
          <a:off x="0" y="0"/>
          <a:ext cx="0" cy="0"/>
          <a:chOff x="0" y="0"/>
          <a:chExt cx="0" cy="0"/>
        </a:xfrm>
      </p:grpSpPr>
      <p:sp>
        <p:nvSpPr>
          <p:cNvPr id="149" name="Google Shape;149;p27"/>
          <p:cNvSpPr/>
          <p:nvPr/>
        </p:nvSpPr>
        <p:spPr>
          <a:xfrm>
            <a:off x="8085733" y="-13767"/>
            <a:ext cx="4106400" cy="123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50" name="Google Shape;150;p27"/>
          <p:cNvCxnSpPr/>
          <p:nvPr/>
        </p:nvCxnSpPr>
        <p:spPr>
          <a:xfrm>
            <a:off x="949652" y="-12783"/>
            <a:ext cx="0" cy="1547600"/>
          </a:xfrm>
          <a:prstGeom prst="straightConnector1">
            <a:avLst/>
          </a:prstGeom>
          <a:noFill/>
          <a:ln w="38100" cap="flat" cmpd="sng">
            <a:solidFill>
              <a:schemeClr val="dk1"/>
            </a:solidFill>
            <a:prstDash val="solid"/>
            <a:round/>
            <a:headEnd type="none" w="med" len="med"/>
            <a:tailEnd type="none" w="med" len="med"/>
          </a:ln>
        </p:spPr>
      </p:cxnSp>
      <p:cxnSp>
        <p:nvCxnSpPr>
          <p:cNvPr id="151" name="Google Shape;151;p27"/>
          <p:cNvCxnSpPr/>
          <p:nvPr/>
        </p:nvCxnSpPr>
        <p:spPr>
          <a:xfrm>
            <a:off x="7222367" y="1055067"/>
            <a:ext cx="49700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316604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1007133" y="593367"/>
            <a:ext cx="10224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465564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33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640704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960000" y="5352600"/>
            <a:ext cx="10272000" cy="7636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1583056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1219269" y="2597600"/>
            <a:ext cx="6384000" cy="1555200"/>
          </a:xfrm>
          <a:prstGeom prst="rect">
            <a:avLst/>
          </a:prstGeom>
        </p:spPr>
        <p:txBody>
          <a:bodyPr spcFirstLastPara="1" wrap="square" lIns="91425" tIns="91425" rIns="91425" bIns="91425" anchor="ctr" anchorCtr="0">
            <a:noAutofit/>
          </a:bodyPr>
          <a:lstStyle>
            <a:lvl1pPr lvl="0">
              <a:spcBef>
                <a:spcPts val="0"/>
              </a:spcBef>
              <a:spcAft>
                <a:spcPts val="0"/>
              </a:spcAft>
              <a:buSzPts val="9600"/>
              <a:buNone/>
              <a:defRPr sz="6667"/>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5" name="Google Shape;45;p11"/>
          <p:cNvSpPr txBox="1">
            <a:spLocks noGrp="1"/>
          </p:cNvSpPr>
          <p:nvPr>
            <p:ph type="subTitle" idx="1"/>
          </p:nvPr>
        </p:nvSpPr>
        <p:spPr>
          <a:xfrm>
            <a:off x="1219200" y="4097100"/>
            <a:ext cx="6384000" cy="66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46" name="Google Shape;46;p11"/>
          <p:cNvSpPr>
            <a:spLocks noGrp="1"/>
          </p:cNvSpPr>
          <p:nvPr>
            <p:ph type="pic" idx="2"/>
          </p:nvPr>
        </p:nvSpPr>
        <p:spPr>
          <a:xfrm>
            <a:off x="7769200" y="1219200"/>
            <a:ext cx="3674800" cy="5638800"/>
          </a:xfrm>
          <a:prstGeom prst="rect">
            <a:avLst/>
          </a:prstGeom>
          <a:noFill/>
          <a:ln>
            <a:noFill/>
          </a:ln>
        </p:spPr>
      </p:sp>
    </p:spTree>
    <p:extLst>
      <p:ext uri="{BB962C8B-B14F-4D97-AF65-F5344CB8AC3E}">
        <p14:creationId xmlns:p14="http://schemas.microsoft.com/office/powerpoint/2010/main" val="1518695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7"/>
        <p:cNvGrpSpPr/>
        <p:nvPr/>
      </p:nvGrpSpPr>
      <p:grpSpPr>
        <a:xfrm>
          <a:off x="0" y="0"/>
          <a:ext cx="0" cy="0"/>
          <a:chOff x="0" y="0"/>
          <a:chExt cx="0" cy="0"/>
        </a:xfrm>
      </p:grpSpPr>
    </p:spTree>
    <p:extLst>
      <p:ext uri="{BB962C8B-B14F-4D97-AF65-F5344CB8AC3E}">
        <p14:creationId xmlns:p14="http://schemas.microsoft.com/office/powerpoint/2010/main" val="15234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1096149" y="2544333"/>
            <a:ext cx="3054400" cy="70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0" name="Google Shape;50;p13"/>
          <p:cNvSpPr txBox="1">
            <a:spLocks noGrp="1"/>
          </p:cNvSpPr>
          <p:nvPr>
            <p:ph type="title" idx="2" hasCustomPrompt="1"/>
          </p:nvPr>
        </p:nvSpPr>
        <p:spPr>
          <a:xfrm>
            <a:off x="1096137" y="2018000"/>
            <a:ext cx="1042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51" name="Google Shape;51;p13"/>
          <p:cNvSpPr txBox="1">
            <a:spLocks noGrp="1"/>
          </p:cNvSpPr>
          <p:nvPr>
            <p:ph type="subTitle" idx="1"/>
          </p:nvPr>
        </p:nvSpPr>
        <p:spPr>
          <a:xfrm>
            <a:off x="1096149" y="3044729"/>
            <a:ext cx="3054400" cy="78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7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52" name="Google Shape;52;p13"/>
          <p:cNvSpPr txBox="1">
            <a:spLocks noGrp="1"/>
          </p:cNvSpPr>
          <p:nvPr>
            <p:ph type="title" idx="3"/>
          </p:nvPr>
        </p:nvSpPr>
        <p:spPr>
          <a:xfrm>
            <a:off x="4561849" y="2544333"/>
            <a:ext cx="3054400" cy="70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3" name="Google Shape;53;p13"/>
          <p:cNvSpPr txBox="1">
            <a:spLocks noGrp="1"/>
          </p:cNvSpPr>
          <p:nvPr>
            <p:ph type="title" idx="4" hasCustomPrompt="1"/>
          </p:nvPr>
        </p:nvSpPr>
        <p:spPr>
          <a:xfrm>
            <a:off x="4561865" y="2018000"/>
            <a:ext cx="1042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54" name="Google Shape;54;p13"/>
          <p:cNvSpPr txBox="1">
            <a:spLocks noGrp="1"/>
          </p:cNvSpPr>
          <p:nvPr>
            <p:ph type="subTitle" idx="5"/>
          </p:nvPr>
        </p:nvSpPr>
        <p:spPr>
          <a:xfrm>
            <a:off x="4561849" y="3044729"/>
            <a:ext cx="3054400" cy="78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7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55" name="Google Shape;55;p13"/>
          <p:cNvSpPr txBox="1">
            <a:spLocks noGrp="1"/>
          </p:cNvSpPr>
          <p:nvPr>
            <p:ph type="title" idx="6"/>
          </p:nvPr>
        </p:nvSpPr>
        <p:spPr>
          <a:xfrm>
            <a:off x="8030016" y="2544333"/>
            <a:ext cx="3054400" cy="70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6" name="Google Shape;56;p13"/>
          <p:cNvSpPr txBox="1">
            <a:spLocks noGrp="1"/>
          </p:cNvSpPr>
          <p:nvPr>
            <p:ph type="title" idx="7" hasCustomPrompt="1"/>
          </p:nvPr>
        </p:nvSpPr>
        <p:spPr>
          <a:xfrm>
            <a:off x="8030004" y="2018000"/>
            <a:ext cx="1042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57" name="Google Shape;57;p13"/>
          <p:cNvSpPr txBox="1">
            <a:spLocks noGrp="1"/>
          </p:cNvSpPr>
          <p:nvPr>
            <p:ph type="subTitle" idx="8"/>
          </p:nvPr>
        </p:nvSpPr>
        <p:spPr>
          <a:xfrm>
            <a:off x="8030016" y="3044729"/>
            <a:ext cx="3054400" cy="78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7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58" name="Google Shape;58;p13"/>
          <p:cNvSpPr txBox="1">
            <a:spLocks noGrp="1"/>
          </p:cNvSpPr>
          <p:nvPr>
            <p:ph type="title" idx="9"/>
          </p:nvPr>
        </p:nvSpPr>
        <p:spPr>
          <a:xfrm>
            <a:off x="1096149" y="4686501"/>
            <a:ext cx="3054400" cy="70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9" name="Google Shape;59;p13"/>
          <p:cNvSpPr txBox="1">
            <a:spLocks noGrp="1"/>
          </p:cNvSpPr>
          <p:nvPr>
            <p:ph type="title" idx="13" hasCustomPrompt="1"/>
          </p:nvPr>
        </p:nvSpPr>
        <p:spPr>
          <a:xfrm>
            <a:off x="1096137" y="4164435"/>
            <a:ext cx="1042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0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60" name="Google Shape;60;p13"/>
          <p:cNvSpPr txBox="1">
            <a:spLocks noGrp="1"/>
          </p:cNvSpPr>
          <p:nvPr>
            <p:ph type="subTitle" idx="14"/>
          </p:nvPr>
        </p:nvSpPr>
        <p:spPr>
          <a:xfrm>
            <a:off x="1096149" y="5186933"/>
            <a:ext cx="3054400" cy="78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7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61" name="Google Shape;61;p13"/>
          <p:cNvSpPr txBox="1">
            <a:spLocks noGrp="1"/>
          </p:cNvSpPr>
          <p:nvPr>
            <p:ph type="title" idx="15"/>
          </p:nvPr>
        </p:nvSpPr>
        <p:spPr>
          <a:xfrm>
            <a:off x="4561849" y="4686501"/>
            <a:ext cx="3054400" cy="70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2" name="Google Shape;62;p13"/>
          <p:cNvSpPr txBox="1">
            <a:spLocks noGrp="1"/>
          </p:cNvSpPr>
          <p:nvPr>
            <p:ph type="title" idx="16" hasCustomPrompt="1"/>
          </p:nvPr>
        </p:nvSpPr>
        <p:spPr>
          <a:xfrm>
            <a:off x="4561865" y="4164435"/>
            <a:ext cx="1042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0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63" name="Google Shape;63;p13"/>
          <p:cNvSpPr txBox="1">
            <a:spLocks noGrp="1"/>
          </p:cNvSpPr>
          <p:nvPr>
            <p:ph type="subTitle" idx="17"/>
          </p:nvPr>
        </p:nvSpPr>
        <p:spPr>
          <a:xfrm>
            <a:off x="4561849" y="5186933"/>
            <a:ext cx="3054400" cy="78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7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64" name="Google Shape;64;p13"/>
          <p:cNvSpPr txBox="1">
            <a:spLocks noGrp="1"/>
          </p:cNvSpPr>
          <p:nvPr>
            <p:ph type="title" idx="18"/>
          </p:nvPr>
        </p:nvSpPr>
        <p:spPr>
          <a:xfrm>
            <a:off x="8030016" y="4686501"/>
            <a:ext cx="3054400" cy="70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5" name="Google Shape;65;p13"/>
          <p:cNvSpPr txBox="1">
            <a:spLocks noGrp="1"/>
          </p:cNvSpPr>
          <p:nvPr>
            <p:ph type="title" idx="19" hasCustomPrompt="1"/>
          </p:nvPr>
        </p:nvSpPr>
        <p:spPr>
          <a:xfrm>
            <a:off x="8030004" y="4164435"/>
            <a:ext cx="1042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0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66" name="Google Shape;66;p13"/>
          <p:cNvSpPr txBox="1">
            <a:spLocks noGrp="1"/>
          </p:cNvSpPr>
          <p:nvPr>
            <p:ph type="subTitle" idx="20"/>
          </p:nvPr>
        </p:nvSpPr>
        <p:spPr>
          <a:xfrm>
            <a:off x="8030016" y="5186933"/>
            <a:ext cx="3054400" cy="78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7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67" name="Google Shape;67;p13"/>
          <p:cNvSpPr txBox="1">
            <a:spLocks noGrp="1"/>
          </p:cNvSpPr>
          <p:nvPr>
            <p:ph type="title" idx="21"/>
          </p:nvPr>
        </p:nvSpPr>
        <p:spPr>
          <a:xfrm>
            <a:off x="960000" y="593367"/>
            <a:ext cx="629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Alata"/>
                <a:ea typeface="Alata"/>
                <a:cs typeface="Alata"/>
                <a:sym typeface="Alata"/>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312848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6961900" y="2378833"/>
            <a:ext cx="39724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0" name="Google Shape;70;p14"/>
          <p:cNvSpPr txBox="1">
            <a:spLocks noGrp="1"/>
          </p:cNvSpPr>
          <p:nvPr>
            <p:ph type="subTitle" idx="1"/>
          </p:nvPr>
        </p:nvSpPr>
        <p:spPr>
          <a:xfrm>
            <a:off x="6961900" y="3422167"/>
            <a:ext cx="3972400" cy="1280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7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423417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1pPr>
            <a:lvl2pPr lvl="1" rtl="0">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2pPr>
            <a:lvl3pPr lvl="2" rtl="0">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3pPr>
            <a:lvl4pPr lvl="3" rtl="0">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4pPr>
            <a:lvl5pPr lvl="4" rtl="0">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5pPr>
            <a:lvl6pPr lvl="5" rtl="0">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6pPr>
            <a:lvl7pPr lvl="6" rtl="0">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7pPr>
            <a:lvl8pPr lvl="7" rtl="0">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8pPr>
            <a:lvl9pPr lvl="8" rtl="0">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1pPr>
            <a:lvl2pPr marL="914400" lvl="1" indent="-30480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2pPr>
            <a:lvl3pPr marL="1371600" lvl="2" indent="-30480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3pPr>
            <a:lvl4pPr marL="1828800" lvl="3" indent="-30480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4pPr>
            <a:lvl5pPr marL="2286000" lvl="4" indent="-30480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5pPr>
            <a:lvl6pPr marL="2743200" lvl="5" indent="-30480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6pPr>
            <a:lvl7pPr marL="3200400" lvl="6" indent="-30480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7pPr>
            <a:lvl8pPr marL="3657600" lvl="7" indent="-30480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8pPr>
            <a:lvl9pPr marL="4114800" lvl="8" indent="-30480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9pPr>
          </a:lstStyle>
          <a:p>
            <a:endParaRPr/>
          </a:p>
        </p:txBody>
      </p:sp>
    </p:spTree>
    <p:extLst>
      <p:ext uri="{BB962C8B-B14F-4D97-AF65-F5344CB8AC3E}">
        <p14:creationId xmlns:p14="http://schemas.microsoft.com/office/powerpoint/2010/main" val="223852454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hyperlink" Target="https://www.cdc.gov/diabetes/prevent-type-2/type-2-kids.html" TargetMode="External"/><Relationship Id="rId5" Type="http://schemas.openxmlformats.org/officeDocument/2006/relationships/image" Target="../media/image3.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customXml" Target="../ink/ink8.xml"/><Relationship Id="rId5" Type="http://schemas.openxmlformats.org/officeDocument/2006/relationships/image" Target="../media/image40.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48.jpe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0.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hyperlink" Target="https://medium.com/analytics-vidhya/cost-function-explained-in-less-than-5-minutes-c5d8a44b918c#:~:text=The%20continuous%20goal%20is%20minimize,the%20performance%20of%20our%20Model" TargetMode="External"/><Relationship Id="rId3" Type="http://schemas.openxmlformats.org/officeDocument/2006/relationships/hyperlink" Target="https://www.honorhealth.com/medical-services/bariatric-weight-loss-surgery/patient-education-and-support/comorbidities-type-2-diabetes#:~:text=What%20you%20consume%20throughout%20your,of%20developing%20type%202%20diabetes" TargetMode="External"/><Relationship Id="rId7" Type="http://schemas.openxmlformats.org/officeDocument/2006/relationships/hyperlink" Target="https://www.analyticsvidhya.com/blog/2020/10/how-does-the-gradient-descent-algorithm-work-in-machine-learning/"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hyperlink" Target="https://news.yale.edu/2020/02/04/studies-suggest-new-path-reversing-type-2-diabetes-and-liver-fibrosis" TargetMode="External"/><Relationship Id="rId11" Type="http://schemas.openxmlformats.org/officeDocument/2006/relationships/hyperlink" Target="https://www.javatpoint.com/machine-learning-decision-tree-classification-algorithm" TargetMode="External"/><Relationship Id="rId5" Type="http://schemas.openxmlformats.org/officeDocument/2006/relationships/hyperlink" Target="https://www.cdc.gov/diabetes/basics/getting-tested.html#:~:text=A%20fasting%20blood%20sugar%20level,higher%20indicates%20you%20have%20diabetes" TargetMode="External"/><Relationship Id="rId10" Type="http://schemas.openxmlformats.org/officeDocument/2006/relationships/hyperlink" Target="https://www.123rf.com/photo_138869311_male-doctor-with-doubt.html?vti=mdb7vgvesmsw00laes-1-6" TargetMode="External"/><Relationship Id="rId4" Type="http://schemas.openxmlformats.org/officeDocument/2006/relationships/hyperlink" Target="https://www.cdc.gov/diabetes/basics/type2.html#:~:text=Type%202%20diabetes%20most%20often,adults%20are%20also%20developing%20it" TargetMode="External"/><Relationship Id="rId9" Type="http://schemas.openxmlformats.org/officeDocument/2006/relationships/hyperlink" Target="https://www.pngwing.com/en/free-png-cnwfi/download"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7.xml"/><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customXml" Target="../ink/ink6.xm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6.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8.png"/><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3" name="Picture 3" descr="A picture containing person, holding, device, watch&#10;&#10;Description automatically generated">
            <a:extLst>
              <a:ext uri="{FF2B5EF4-FFF2-40B4-BE49-F238E27FC236}">
                <a16:creationId xmlns:a16="http://schemas.microsoft.com/office/drawing/2014/main" id="{8BCC773B-75F4-85FA-4116-D456603E93E8}"/>
              </a:ext>
            </a:extLst>
          </p:cNvPr>
          <p:cNvPicPr>
            <a:picLocks noChangeAspect="1"/>
          </p:cNvPicPr>
          <p:nvPr/>
        </p:nvPicPr>
        <p:blipFill>
          <a:blip r:embed="rId3">
            <a:alphaModFix amt="30000"/>
          </a:blip>
          <a:stretch>
            <a:fillRect/>
          </a:stretch>
        </p:blipFill>
        <p:spPr>
          <a:xfrm>
            <a:off x="0" y="0"/>
            <a:ext cx="12192000" cy="6858000"/>
          </a:xfrm>
          <a:prstGeom prst="rect">
            <a:avLst/>
          </a:prstGeom>
        </p:spPr>
      </p:pic>
      <p:sp>
        <p:nvSpPr>
          <p:cNvPr id="162" name="Google Shape;162;p31"/>
          <p:cNvSpPr/>
          <p:nvPr/>
        </p:nvSpPr>
        <p:spPr>
          <a:xfrm>
            <a:off x="1458000" y="1920245"/>
            <a:ext cx="1004400" cy="1004400"/>
          </a:xfrm>
          <a:prstGeom prst="rect">
            <a:avLst/>
          </a:prstGeom>
          <a:solidFill>
            <a:schemeClr val="dk2"/>
          </a:solidFill>
          <a:ln w="9525" cap="flat" cmpd="sng">
            <a:solidFill>
              <a:schemeClr val="dk2"/>
            </a:solidFill>
            <a:prstDash val="solid"/>
            <a:round/>
            <a:headEnd type="none" w="sm" len="sm"/>
            <a:tailEnd type="none" w="sm" len="sm"/>
          </a:ln>
          <a:effectLst>
            <a:outerShdw blurRad="50800" dist="38100" dir="18900000" algn="bl" rotWithShape="0">
              <a:prstClr val="black">
                <a:alpha val="40000"/>
              </a:prst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 name="Google Shape;163;p31"/>
          <p:cNvSpPr txBox="1">
            <a:spLocks noGrp="1"/>
          </p:cNvSpPr>
          <p:nvPr>
            <p:ph type="ctrTitle"/>
          </p:nvPr>
        </p:nvSpPr>
        <p:spPr>
          <a:xfrm>
            <a:off x="2352943" y="2921083"/>
            <a:ext cx="8588656" cy="2627057"/>
          </a:xfrm>
          <a:prstGeom prst="rect">
            <a:avLst/>
          </a:prstGeom>
          <a:effectLst>
            <a:outerShdw blurRad="63500" sx="102000" sy="102000" algn="ctr" rotWithShape="0">
              <a:prstClr val="black"/>
            </a:outerShdw>
            <a:reflection blurRad="6350" stA="11000" endPos="90000" dir="5400000" sy="-100000" algn="bl" rotWithShape="0"/>
          </a:effectLst>
        </p:spPr>
        <p:txBody>
          <a:bodyPr spcFirstLastPara="1" wrap="square" lIns="121900" tIns="121900" rIns="121900" bIns="121900" anchor="b" anchorCtr="0">
            <a:noAutofit/>
          </a:bodyPr>
          <a:lstStyle/>
          <a:p>
            <a:r>
              <a:rPr lang="en" sz="4800">
                <a:latin typeface="Open Sans" panose="020B0606030504020204" pitchFamily="34" charset="0"/>
                <a:ea typeface="Open Sans" panose="020B0606030504020204" pitchFamily="34" charset="0"/>
                <a:cs typeface="Open Sans" panose="020B0606030504020204" pitchFamily="34" charset="0"/>
              </a:rPr>
              <a:t>IDENTIFYING GESTATIONAL DIABETES RISK IN PREGNANT </a:t>
            </a:r>
            <a:r>
              <a:rPr lang="en-US" sz="4800">
                <a:latin typeface="Open Sans" panose="020B0606030504020204" pitchFamily="34" charset="0"/>
                <a:ea typeface="Open Sans" panose="020B0606030504020204" pitchFamily="34" charset="0"/>
                <a:cs typeface="Open Sans" panose="020B0606030504020204" pitchFamily="34" charset="0"/>
              </a:rPr>
              <a:t>WOMEN</a:t>
            </a:r>
          </a:p>
        </p:txBody>
      </p:sp>
      <p:sp>
        <p:nvSpPr>
          <p:cNvPr id="164" name="Google Shape;164;p31"/>
          <p:cNvSpPr txBox="1">
            <a:spLocks noGrp="1"/>
          </p:cNvSpPr>
          <p:nvPr>
            <p:ph type="subTitle" idx="1"/>
          </p:nvPr>
        </p:nvSpPr>
        <p:spPr>
          <a:xfrm>
            <a:off x="2462400" y="5663262"/>
            <a:ext cx="6837948" cy="518800"/>
          </a:xfrm>
          <a:prstGeom prst="rect">
            <a:avLst/>
          </a:prstGeom>
        </p:spPr>
        <p:txBody>
          <a:bodyPr spcFirstLastPara="1" wrap="square" lIns="121900" tIns="121900" rIns="121900" bIns="121900" anchor="t" anchorCtr="0">
            <a:noAutofit/>
          </a:bodyPr>
          <a:lstStyle/>
          <a:p>
            <a:pPr marL="0" indent="0"/>
            <a:r>
              <a:rPr lang="en" sz="2100" i="1">
                <a:latin typeface="Open Sans"/>
                <a:ea typeface="Open Sans"/>
                <a:cs typeface="Open Sans"/>
              </a:rPr>
              <a:t>Tamer </a:t>
            </a:r>
            <a:r>
              <a:rPr lang="en-US" sz="2100" i="1" u="none" strike="noStrike">
                <a:solidFill>
                  <a:srgbClr val="202122"/>
                </a:solidFill>
                <a:effectLst/>
                <a:latin typeface="Open Sans"/>
                <a:ea typeface="Open Sans"/>
                <a:cs typeface="Open Sans"/>
              </a:rPr>
              <a:t>Ayoub, Ebenezer Sefenu,</a:t>
            </a:r>
            <a:r>
              <a:rPr lang="en-US" sz="2100" i="1">
                <a:solidFill>
                  <a:srgbClr val="202122"/>
                </a:solidFill>
                <a:latin typeface="Open Sans"/>
                <a:ea typeface="Open Sans"/>
                <a:cs typeface="Open Sans"/>
              </a:rPr>
              <a:t> and Abbi </a:t>
            </a:r>
            <a:r>
              <a:rPr lang="en-US" sz="2100" i="1" err="1">
                <a:solidFill>
                  <a:srgbClr val="202122"/>
                </a:solidFill>
                <a:latin typeface="Open Sans"/>
                <a:ea typeface="Open Sans"/>
                <a:cs typeface="Open Sans"/>
              </a:rPr>
              <a:t>MaKarrall</a:t>
            </a:r>
            <a:r>
              <a:rPr lang="en-US" sz="2100" i="1">
                <a:solidFill>
                  <a:srgbClr val="202122"/>
                </a:solidFill>
                <a:latin typeface="Open Sans"/>
                <a:ea typeface="Open Sans"/>
                <a:cs typeface="Open Sans"/>
              </a:rPr>
              <a:t> </a:t>
            </a:r>
            <a:endParaRPr i="1">
              <a:latin typeface="Open Sans" panose="020B0606030504020204" pitchFamily="34" charset="0"/>
              <a:ea typeface="Open Sans" panose="020B0606030504020204" pitchFamily="34" charset="0"/>
              <a:cs typeface="Open Sans" panose="020B0606030504020204" pitchFamily="34" charset="0"/>
            </a:endParaRPr>
          </a:p>
        </p:txBody>
      </p:sp>
      <p:cxnSp>
        <p:nvCxnSpPr>
          <p:cNvPr id="165" name="Google Shape;165;p31"/>
          <p:cNvCxnSpPr/>
          <p:nvPr/>
        </p:nvCxnSpPr>
        <p:spPr>
          <a:xfrm>
            <a:off x="1602367" y="1431879"/>
            <a:ext cx="0" cy="4230000"/>
          </a:xfrm>
          <a:prstGeom prst="straightConnector1">
            <a:avLst/>
          </a:prstGeom>
          <a:noFill/>
          <a:ln w="38100" cap="flat" cmpd="sng">
            <a:solidFill>
              <a:schemeClr val="dk1"/>
            </a:solidFill>
            <a:prstDash val="solid"/>
            <a:round/>
            <a:headEnd type="none" w="med" len="med"/>
            <a:tailEnd type="none" w="med" len="med"/>
          </a:ln>
        </p:spPr>
      </p:cxnSp>
      <p:grpSp>
        <p:nvGrpSpPr>
          <p:cNvPr id="167" name="Google Shape;167;p31"/>
          <p:cNvGrpSpPr/>
          <p:nvPr/>
        </p:nvGrpSpPr>
        <p:grpSpPr>
          <a:xfrm>
            <a:off x="920801" y="391367"/>
            <a:ext cx="10300951" cy="404000"/>
            <a:chOff x="690600" y="293525"/>
            <a:chExt cx="7725713" cy="303000"/>
          </a:xfrm>
        </p:grpSpPr>
        <p:cxnSp>
          <p:nvCxnSpPr>
            <p:cNvPr id="168" name="Google Shape;168;p31"/>
            <p:cNvCxnSpPr/>
            <p:nvPr/>
          </p:nvCxnSpPr>
          <p:spPr>
            <a:xfrm rot="10800000">
              <a:off x="1609000" y="445025"/>
              <a:ext cx="4095600" cy="0"/>
            </a:xfrm>
            <a:prstGeom prst="straightConnector1">
              <a:avLst/>
            </a:prstGeom>
            <a:noFill/>
            <a:ln w="19050" cap="flat" cmpd="sng">
              <a:solidFill>
                <a:schemeClr val="dk1"/>
              </a:solidFill>
              <a:prstDash val="solid"/>
              <a:round/>
              <a:headEnd type="none" w="med" len="med"/>
              <a:tailEnd type="none" w="med" len="med"/>
            </a:ln>
          </p:spPr>
        </p:cxnSp>
        <p:sp>
          <p:nvSpPr>
            <p:cNvPr id="169" name="Google Shape;169;p31"/>
            <p:cNvSpPr txBox="1"/>
            <p:nvPr/>
          </p:nvSpPr>
          <p:spPr>
            <a:xfrm>
              <a:off x="5992350" y="293525"/>
              <a:ext cx="1359600" cy="303000"/>
            </a:xfrm>
            <a:prstGeom prst="rect">
              <a:avLst/>
            </a:prstGeom>
            <a:noFill/>
            <a:ln>
              <a:noFill/>
            </a:ln>
          </p:spPr>
          <p:txBody>
            <a:bodyPr spcFirstLastPara="1" wrap="square" lIns="121900" tIns="121900" rIns="121900" bIns="121900" anchor="ctr" anchorCtr="0">
              <a:noAutofit/>
            </a:bodyPr>
            <a:lstStyle/>
            <a:p>
              <a:pPr defTabSz="1219170">
                <a:buClr>
                  <a:srgbClr val="000000"/>
                </a:buClr>
              </a:pPr>
              <a:endParaRPr sz="1333" kern="0">
                <a:solidFill>
                  <a:srgbClr val="000000"/>
                </a:solidFill>
                <a:latin typeface="Epilogue"/>
                <a:ea typeface="Epilogue"/>
                <a:cs typeface="Epilogue"/>
                <a:sym typeface="Epilogue"/>
              </a:endParaRPr>
            </a:p>
          </p:txBody>
        </p:sp>
        <p:sp>
          <p:nvSpPr>
            <p:cNvPr id="170" name="Google Shape;170;p31"/>
            <p:cNvSpPr txBox="1"/>
            <p:nvPr/>
          </p:nvSpPr>
          <p:spPr>
            <a:xfrm>
              <a:off x="7526813" y="293525"/>
              <a:ext cx="889500" cy="303000"/>
            </a:xfrm>
            <a:prstGeom prst="rect">
              <a:avLst/>
            </a:prstGeom>
            <a:noFill/>
            <a:ln>
              <a:noFill/>
            </a:ln>
          </p:spPr>
          <p:txBody>
            <a:bodyPr spcFirstLastPara="1" wrap="square" lIns="121900" tIns="121900" rIns="121900" bIns="121900" anchor="ctr" anchorCtr="0">
              <a:noAutofit/>
            </a:bodyPr>
            <a:lstStyle/>
            <a:p>
              <a:pPr defTabSz="1219170">
                <a:buClr>
                  <a:srgbClr val="000000"/>
                </a:buClr>
              </a:pPr>
              <a:endParaRPr sz="1333" kern="0">
                <a:solidFill>
                  <a:srgbClr val="000000"/>
                </a:solidFill>
                <a:latin typeface="Epilogue"/>
                <a:ea typeface="Epilogue"/>
                <a:cs typeface="Epilogue"/>
                <a:sym typeface="Epilogue"/>
              </a:endParaRPr>
            </a:p>
          </p:txBody>
        </p:sp>
        <p:cxnSp>
          <p:nvCxnSpPr>
            <p:cNvPr id="171" name="Google Shape;171;p31"/>
            <p:cNvCxnSpPr/>
            <p:nvPr/>
          </p:nvCxnSpPr>
          <p:spPr>
            <a:xfrm>
              <a:off x="690600" y="446000"/>
              <a:ext cx="402900" cy="0"/>
            </a:xfrm>
            <a:prstGeom prst="straightConnector1">
              <a:avLst/>
            </a:prstGeom>
            <a:noFill/>
            <a:ln w="38100" cap="flat" cmpd="sng">
              <a:solidFill>
                <a:schemeClr val="dk1"/>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0"/>
        <p:cNvGrpSpPr/>
        <p:nvPr/>
      </p:nvGrpSpPr>
      <p:grpSpPr>
        <a:xfrm>
          <a:off x="0" y="0"/>
          <a:ext cx="0" cy="0"/>
          <a:chOff x="0" y="0"/>
          <a:chExt cx="0" cy="0"/>
        </a:xfrm>
      </p:grpSpPr>
      <p:pic>
        <p:nvPicPr>
          <p:cNvPr id="8" name="Picture 7" descr="Graphical user interface, application, Teams">
            <a:extLst>
              <a:ext uri="{FF2B5EF4-FFF2-40B4-BE49-F238E27FC236}">
                <a16:creationId xmlns:a16="http://schemas.microsoft.com/office/drawing/2014/main" id="{C337241A-F46A-ECED-056F-36BFE0FA6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167" y="981074"/>
            <a:ext cx="6045183" cy="4903428"/>
          </a:xfrm>
          <a:prstGeom prst="rect">
            <a:avLst/>
          </a:prstGeom>
        </p:spPr>
      </p:pic>
      <p:sp>
        <p:nvSpPr>
          <p:cNvPr id="6" name="Rectangle: Rounded Corners 5">
            <a:extLst>
              <a:ext uri="{FF2B5EF4-FFF2-40B4-BE49-F238E27FC236}">
                <a16:creationId xmlns:a16="http://schemas.microsoft.com/office/drawing/2014/main" id="{5E678EC3-1078-B3E3-2B06-3DC2358EC1A8}"/>
              </a:ext>
            </a:extLst>
          </p:cNvPr>
          <p:cNvSpPr/>
          <p:nvPr/>
        </p:nvSpPr>
        <p:spPr>
          <a:xfrm>
            <a:off x="1947862" y="981074"/>
            <a:ext cx="3924300" cy="30480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Google Shape;381;p41"/>
          <p:cNvSpPr/>
          <p:nvPr/>
        </p:nvSpPr>
        <p:spPr>
          <a:xfrm>
            <a:off x="3" y="0"/>
            <a:ext cx="1688800" cy="68580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solidFill>
                <a:srgbClr val="00B0F0"/>
              </a:solidFill>
              <a:latin typeface="Arial"/>
              <a:cs typeface="Arial"/>
              <a:sym typeface="Arial"/>
            </a:endParaRPr>
          </a:p>
        </p:txBody>
      </p:sp>
      <p:cxnSp>
        <p:nvCxnSpPr>
          <p:cNvPr id="389" name="Google Shape;389;p41"/>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grpSp>
        <p:nvGrpSpPr>
          <p:cNvPr id="390" name="Google Shape;390;p41"/>
          <p:cNvGrpSpPr/>
          <p:nvPr/>
        </p:nvGrpSpPr>
        <p:grpSpPr>
          <a:xfrm>
            <a:off x="911275" y="888642"/>
            <a:ext cx="6685333" cy="1300"/>
            <a:chOff x="690600" y="445025"/>
            <a:chExt cx="5014000" cy="975"/>
          </a:xfrm>
        </p:grpSpPr>
        <p:cxnSp>
          <p:nvCxnSpPr>
            <p:cNvPr id="391" name="Google Shape;391;p41"/>
            <p:cNvCxnSpPr/>
            <p:nvPr/>
          </p:nvCxnSpPr>
          <p:spPr>
            <a:xfrm rot="10800000">
              <a:off x="1609000" y="445025"/>
              <a:ext cx="4095600" cy="0"/>
            </a:xfrm>
            <a:prstGeom prst="straightConnector1">
              <a:avLst/>
            </a:prstGeom>
            <a:noFill/>
            <a:ln w="19050" cap="flat" cmpd="sng">
              <a:solidFill>
                <a:schemeClr val="dk1"/>
              </a:solidFill>
              <a:prstDash val="solid"/>
              <a:round/>
              <a:headEnd type="none" w="med" len="med"/>
              <a:tailEnd type="none" w="med" len="med"/>
            </a:ln>
          </p:spPr>
        </p:cxnSp>
        <p:cxnSp>
          <p:nvCxnSpPr>
            <p:cNvPr id="394" name="Google Shape;394;p41"/>
            <p:cNvCxnSpPr/>
            <p:nvPr/>
          </p:nvCxnSpPr>
          <p:spPr>
            <a:xfrm>
              <a:off x="690600" y="446000"/>
              <a:ext cx="402900" cy="0"/>
            </a:xfrm>
            <a:prstGeom prst="straightConnector1">
              <a:avLst/>
            </a:prstGeom>
            <a:noFill/>
            <a:ln w="38100" cap="flat" cmpd="sng">
              <a:solidFill>
                <a:schemeClr val="dk1"/>
              </a:solidFill>
              <a:prstDash val="solid"/>
              <a:round/>
              <a:headEnd type="none" w="med" len="med"/>
              <a:tailEnd type="none" w="med" len="med"/>
            </a:ln>
          </p:spPr>
        </p:cxnSp>
      </p:grpSp>
      <p:sp>
        <p:nvSpPr>
          <p:cNvPr id="3" name="Google Shape;277;p38">
            <a:extLst>
              <a:ext uri="{FF2B5EF4-FFF2-40B4-BE49-F238E27FC236}">
                <a16:creationId xmlns:a16="http://schemas.microsoft.com/office/drawing/2014/main" id="{DF7AF366-BD8E-9D29-AA98-C905332E4490}"/>
              </a:ext>
            </a:extLst>
          </p:cNvPr>
          <p:cNvSpPr txBox="1">
            <a:spLocks noGrp="1"/>
          </p:cNvSpPr>
          <p:nvPr>
            <p:ph type="title"/>
          </p:nvPr>
        </p:nvSpPr>
        <p:spPr>
          <a:xfrm>
            <a:off x="1950950" y="40917"/>
            <a:ext cx="10100400" cy="763600"/>
          </a:xfrm>
          <a:prstGeom prst="rect">
            <a:avLst/>
          </a:prstGeom>
        </p:spPr>
        <p:txBody>
          <a:bodyPr spcFirstLastPara="1" wrap="square" lIns="121900" tIns="121900" rIns="121900" bIns="121900" anchor="t" anchorCtr="0">
            <a:noAutofit/>
          </a:bodyPr>
          <a:lstStyle/>
          <a:p>
            <a:r>
              <a:rPr lang="en" sz="3600">
                <a:latin typeface="Open Sans"/>
                <a:ea typeface="Open Sans"/>
                <a:cs typeface="Open Sans"/>
              </a:rPr>
              <a:t>HANDLING MULTI-COLLINEARITY</a:t>
            </a:r>
            <a:endParaRPr lang="en" sz="3600">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F85DF7B6-858F-F155-78C7-CFDFA0DDEBBA}"/>
              </a:ext>
            </a:extLst>
          </p:cNvPr>
          <p:cNvSpPr txBox="1"/>
          <p:nvPr/>
        </p:nvSpPr>
        <p:spPr>
          <a:xfrm>
            <a:off x="2206026" y="1305644"/>
            <a:ext cx="3537323" cy="2923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u="sng">
                <a:ea typeface="+mn-lt"/>
                <a:cs typeface="+mn-lt"/>
              </a:rPr>
              <a:t>We have Multi-collinearity w/ independent variables such as:</a:t>
            </a:r>
            <a:endParaRPr lang="en-US" sz="1200" i="1" u="sng">
              <a:ea typeface="+mn-lt"/>
              <a:cs typeface="+mn-lt"/>
            </a:endParaRPr>
          </a:p>
          <a:p>
            <a:endParaRPr lang="en-US" sz="2800">
              <a:ea typeface="+mn-lt"/>
              <a:cs typeface="+mn-lt"/>
            </a:endParaRPr>
          </a:p>
          <a:p>
            <a:pPr marL="457200" indent="-457200">
              <a:buFont typeface="Calibri"/>
              <a:buChar char="-"/>
            </a:pPr>
            <a:r>
              <a:rPr lang="en-US" sz="2000" b="1" i="1">
                <a:ea typeface="+mn-lt"/>
                <a:cs typeface="+mn-lt"/>
              </a:rPr>
              <a:t>Pregnancies</a:t>
            </a:r>
            <a:r>
              <a:rPr lang="en-US" sz="2000" i="1">
                <a:ea typeface="+mn-lt"/>
                <a:cs typeface="+mn-lt"/>
              </a:rPr>
              <a:t> and </a:t>
            </a:r>
            <a:r>
              <a:rPr lang="en-US" sz="2000" b="1" i="1">
                <a:ea typeface="+mn-lt"/>
                <a:cs typeface="+mn-lt"/>
              </a:rPr>
              <a:t>Age</a:t>
            </a:r>
          </a:p>
          <a:p>
            <a:pPr marL="457200" indent="-457200">
              <a:buFont typeface="Calibri"/>
              <a:buChar char="-"/>
            </a:pPr>
            <a:r>
              <a:rPr lang="en-US" sz="2000" b="1" i="1">
                <a:ea typeface="+mn-lt"/>
                <a:cs typeface="+mn-lt"/>
              </a:rPr>
              <a:t>Skin Thickness </a:t>
            </a:r>
            <a:r>
              <a:rPr lang="en-US" sz="2000" i="1">
                <a:ea typeface="+mn-lt"/>
                <a:cs typeface="+mn-lt"/>
              </a:rPr>
              <a:t>and </a:t>
            </a:r>
            <a:r>
              <a:rPr lang="en-US" sz="2000" b="1" i="1">
                <a:ea typeface="+mn-lt"/>
                <a:cs typeface="+mn-lt"/>
              </a:rPr>
              <a:t>BMI </a:t>
            </a:r>
          </a:p>
          <a:p>
            <a:endParaRPr lang="en-US" sz="3600">
              <a:cs typeface="Arial"/>
            </a:endParaRPr>
          </a:p>
        </p:txBody>
      </p:sp>
      <p:sp>
        <p:nvSpPr>
          <p:cNvPr id="7" name="Oval 6">
            <a:extLst>
              <a:ext uri="{FF2B5EF4-FFF2-40B4-BE49-F238E27FC236}">
                <a16:creationId xmlns:a16="http://schemas.microsoft.com/office/drawing/2014/main" id="{61C90BCC-5DBB-9107-E5F7-AE082468A1F9}"/>
              </a:ext>
            </a:extLst>
          </p:cNvPr>
          <p:cNvSpPr/>
          <p:nvPr/>
        </p:nvSpPr>
        <p:spPr>
          <a:xfrm>
            <a:off x="7001150" y="3921745"/>
            <a:ext cx="771525" cy="5810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E2EE65E-CF74-A456-23E7-C8E0BF1A3764}"/>
              </a:ext>
            </a:extLst>
          </p:cNvPr>
          <p:cNvSpPr/>
          <p:nvPr/>
        </p:nvSpPr>
        <p:spPr>
          <a:xfrm>
            <a:off x="8248650" y="3186112"/>
            <a:ext cx="771525" cy="5810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F5802CA-B704-26A7-5922-33E10C1392B8}"/>
              </a:ext>
            </a:extLst>
          </p:cNvPr>
          <p:cNvSpPr txBox="1"/>
          <p:nvPr/>
        </p:nvSpPr>
        <p:spPr>
          <a:xfrm>
            <a:off x="2206026" y="4798142"/>
            <a:ext cx="3537323" cy="830997"/>
          </a:xfrm>
          <a:prstGeom prst="rect">
            <a:avLst/>
          </a:prstGeom>
          <a:noFill/>
        </p:spPr>
        <p:txBody>
          <a:bodyPr wrap="square" lIns="91440" tIns="45720" rIns="91440" bIns="45720" rtlCol="0" anchor="t">
            <a:spAutoFit/>
          </a:bodyPr>
          <a:lstStyle/>
          <a:p>
            <a:r>
              <a:rPr lang="en-US" sz="2400"/>
              <a:t>How to move forward w/ this new insight?</a:t>
            </a:r>
          </a:p>
        </p:txBody>
      </p:sp>
    </p:spTree>
    <p:extLst>
      <p:ext uri="{BB962C8B-B14F-4D97-AF65-F5344CB8AC3E}">
        <p14:creationId xmlns:p14="http://schemas.microsoft.com/office/powerpoint/2010/main" val="2109249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0"/>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0B7B69F-D140-9A02-0F15-5ABC04292703}"/>
              </a:ext>
            </a:extLst>
          </p:cNvPr>
          <p:cNvSpPr/>
          <p:nvPr/>
        </p:nvSpPr>
        <p:spPr>
          <a:xfrm>
            <a:off x="2054942" y="1179871"/>
            <a:ext cx="3309009" cy="43458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Google Shape;381;p41"/>
          <p:cNvSpPr/>
          <p:nvPr/>
        </p:nvSpPr>
        <p:spPr>
          <a:xfrm>
            <a:off x="3" y="0"/>
            <a:ext cx="1688800" cy="68580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solidFill>
                <a:srgbClr val="00B0F0"/>
              </a:solidFill>
              <a:latin typeface="Arial"/>
              <a:cs typeface="Arial"/>
              <a:sym typeface="Arial"/>
            </a:endParaRPr>
          </a:p>
        </p:txBody>
      </p:sp>
      <p:cxnSp>
        <p:nvCxnSpPr>
          <p:cNvPr id="389" name="Google Shape;389;p41"/>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grpSp>
        <p:nvGrpSpPr>
          <p:cNvPr id="390" name="Google Shape;390;p41"/>
          <p:cNvGrpSpPr/>
          <p:nvPr/>
        </p:nvGrpSpPr>
        <p:grpSpPr>
          <a:xfrm>
            <a:off x="911275" y="888642"/>
            <a:ext cx="6685333" cy="1300"/>
            <a:chOff x="690600" y="445025"/>
            <a:chExt cx="5014000" cy="975"/>
          </a:xfrm>
        </p:grpSpPr>
        <p:cxnSp>
          <p:nvCxnSpPr>
            <p:cNvPr id="391" name="Google Shape;391;p41"/>
            <p:cNvCxnSpPr/>
            <p:nvPr/>
          </p:nvCxnSpPr>
          <p:spPr>
            <a:xfrm rot="10800000">
              <a:off x="1609000" y="445025"/>
              <a:ext cx="4095600" cy="0"/>
            </a:xfrm>
            <a:prstGeom prst="straightConnector1">
              <a:avLst/>
            </a:prstGeom>
            <a:noFill/>
            <a:ln w="19050" cap="flat" cmpd="sng">
              <a:solidFill>
                <a:schemeClr val="dk1"/>
              </a:solidFill>
              <a:prstDash val="solid"/>
              <a:round/>
              <a:headEnd type="none" w="med" len="med"/>
              <a:tailEnd type="none" w="med" len="med"/>
            </a:ln>
          </p:spPr>
        </p:cxnSp>
        <p:cxnSp>
          <p:nvCxnSpPr>
            <p:cNvPr id="394" name="Google Shape;394;p41"/>
            <p:cNvCxnSpPr/>
            <p:nvPr/>
          </p:nvCxnSpPr>
          <p:spPr>
            <a:xfrm>
              <a:off x="690600" y="446000"/>
              <a:ext cx="402900" cy="0"/>
            </a:xfrm>
            <a:prstGeom prst="straightConnector1">
              <a:avLst/>
            </a:prstGeom>
            <a:noFill/>
            <a:ln w="38100" cap="flat" cmpd="sng">
              <a:solidFill>
                <a:schemeClr val="dk1"/>
              </a:solidFill>
              <a:prstDash val="solid"/>
              <a:round/>
              <a:headEnd type="none" w="med" len="med"/>
              <a:tailEnd type="none" w="med" len="med"/>
            </a:ln>
          </p:spPr>
        </p:cxnSp>
      </p:grpSp>
      <p:sp>
        <p:nvSpPr>
          <p:cNvPr id="3" name="Google Shape;277;p38">
            <a:extLst>
              <a:ext uri="{FF2B5EF4-FFF2-40B4-BE49-F238E27FC236}">
                <a16:creationId xmlns:a16="http://schemas.microsoft.com/office/drawing/2014/main" id="{DF7AF366-BD8E-9D29-AA98-C905332E4490}"/>
              </a:ext>
            </a:extLst>
          </p:cNvPr>
          <p:cNvSpPr txBox="1">
            <a:spLocks noGrp="1"/>
          </p:cNvSpPr>
          <p:nvPr>
            <p:ph type="title"/>
          </p:nvPr>
        </p:nvSpPr>
        <p:spPr>
          <a:xfrm>
            <a:off x="1950950" y="40917"/>
            <a:ext cx="10100400" cy="763600"/>
          </a:xfrm>
          <a:prstGeom prst="rect">
            <a:avLst/>
          </a:prstGeom>
        </p:spPr>
        <p:txBody>
          <a:bodyPr spcFirstLastPara="1" wrap="square" lIns="121900" tIns="121900" rIns="121900" bIns="121900" anchor="t" anchorCtr="0">
            <a:noAutofit/>
          </a:bodyPr>
          <a:lstStyle/>
          <a:p>
            <a:r>
              <a:rPr lang="en" sz="3600">
                <a:latin typeface="Open Sans"/>
                <a:ea typeface="Open Sans"/>
                <a:cs typeface="Open Sans"/>
              </a:rPr>
              <a:t>LINEAR-CORRELATION FINDINGS</a:t>
            </a:r>
          </a:p>
        </p:txBody>
      </p:sp>
      <p:pic>
        <p:nvPicPr>
          <p:cNvPr id="10" name="Picture 10" descr="Chart, scatter chart&#10;&#10;Description automatically generated">
            <a:extLst>
              <a:ext uri="{FF2B5EF4-FFF2-40B4-BE49-F238E27FC236}">
                <a16:creationId xmlns:a16="http://schemas.microsoft.com/office/drawing/2014/main" id="{76419116-A60B-A0C7-08FF-60E30422D2AD}"/>
              </a:ext>
            </a:extLst>
          </p:cNvPr>
          <p:cNvPicPr>
            <a:picLocks noChangeAspect="1"/>
          </p:cNvPicPr>
          <p:nvPr/>
        </p:nvPicPr>
        <p:blipFill>
          <a:blip r:embed="rId3"/>
          <a:stretch>
            <a:fillRect/>
          </a:stretch>
        </p:blipFill>
        <p:spPr>
          <a:xfrm>
            <a:off x="5810956" y="894191"/>
            <a:ext cx="6242754" cy="5803394"/>
          </a:xfrm>
          <a:prstGeom prst="rect">
            <a:avLst/>
          </a:prstGeom>
        </p:spPr>
      </p:pic>
      <p:sp>
        <p:nvSpPr>
          <p:cNvPr id="4" name="TextBox 3">
            <a:extLst>
              <a:ext uri="{FF2B5EF4-FFF2-40B4-BE49-F238E27FC236}">
                <a16:creationId xmlns:a16="http://schemas.microsoft.com/office/drawing/2014/main" id="{7A7C52BA-6FCD-5D29-E05C-60BCB90615CB}"/>
              </a:ext>
            </a:extLst>
          </p:cNvPr>
          <p:cNvSpPr txBox="1"/>
          <p:nvPr/>
        </p:nvSpPr>
        <p:spPr>
          <a:xfrm>
            <a:off x="2210145" y="1236085"/>
            <a:ext cx="312008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As BMI increases, glucose increases.</a:t>
            </a:r>
            <a:endParaRPr lang="en-US">
              <a:solidFill>
                <a:schemeClr val="bg1"/>
              </a:solidFill>
              <a:ea typeface="+mn-lt"/>
              <a:cs typeface="+mn-lt"/>
            </a:endParaRPr>
          </a:p>
          <a:p>
            <a:r>
              <a:rPr lang="en-US">
                <a:solidFill>
                  <a:schemeClr val="bg1"/>
                </a:solidFill>
                <a:ea typeface="+mn-lt"/>
                <a:cs typeface="+mn-lt"/>
              </a:rPr>
              <a:t>Women with high glucose levels have high insulin levels.</a:t>
            </a:r>
            <a:endParaRPr lang="en-US">
              <a:solidFill>
                <a:schemeClr val="bg1"/>
              </a:solidFill>
              <a:cs typeface="Arial"/>
            </a:endParaRPr>
          </a:p>
          <a:p>
            <a:r>
              <a:rPr lang="en-US">
                <a:solidFill>
                  <a:schemeClr val="bg1"/>
                </a:solidFill>
                <a:cs typeface="Arial"/>
              </a:rPr>
              <a:t>There is no correlation between BMI and Insulin. (</a:t>
            </a:r>
            <a:r>
              <a:rPr lang="en-US">
                <a:solidFill>
                  <a:schemeClr val="bg1"/>
                </a:solidFill>
                <a:ea typeface="+mn-lt"/>
                <a:cs typeface="+mn-lt"/>
              </a:rPr>
              <a:t>There could be several reasons why there is no correlation between BMI and insulin</a:t>
            </a:r>
            <a:r>
              <a:rPr lang="en-US">
                <a:solidFill>
                  <a:schemeClr val="bg1"/>
                </a:solidFill>
                <a:cs typeface="Arial"/>
              </a:rPr>
              <a:t>)</a:t>
            </a:r>
          </a:p>
          <a:p>
            <a:r>
              <a:rPr lang="en-US">
                <a:solidFill>
                  <a:schemeClr val="bg1"/>
                </a:solidFill>
                <a:cs typeface="Arial"/>
              </a:rPr>
              <a:t>Such as: </a:t>
            </a:r>
            <a:r>
              <a:rPr lang="en-US">
                <a:solidFill>
                  <a:schemeClr val="bg1"/>
                </a:solidFill>
                <a:ea typeface="+mn-lt"/>
                <a:cs typeface="+mn-lt"/>
              </a:rPr>
              <a:t>Confounding variables: Other variables that affect insulin levels are diet, exercise, and genetics. </a:t>
            </a:r>
          </a:p>
          <a:p>
            <a:endParaRPr lang="en-US">
              <a:cs typeface="Arial"/>
            </a:endParaRPr>
          </a:p>
        </p:txBody>
      </p:sp>
    </p:spTree>
    <p:extLst>
      <p:ext uri="{BB962C8B-B14F-4D97-AF65-F5344CB8AC3E}">
        <p14:creationId xmlns:p14="http://schemas.microsoft.com/office/powerpoint/2010/main" val="3455685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0"/>
        <p:cNvGrpSpPr/>
        <p:nvPr/>
      </p:nvGrpSpPr>
      <p:grpSpPr>
        <a:xfrm>
          <a:off x="0" y="0"/>
          <a:ext cx="0" cy="0"/>
          <a:chOff x="0" y="0"/>
          <a:chExt cx="0" cy="0"/>
        </a:xfrm>
      </p:grpSpPr>
      <p:pic>
        <p:nvPicPr>
          <p:cNvPr id="5" name="Graphic 5" descr="Browser window outline">
            <a:extLst>
              <a:ext uri="{FF2B5EF4-FFF2-40B4-BE49-F238E27FC236}">
                <a16:creationId xmlns:a16="http://schemas.microsoft.com/office/drawing/2014/main" id="{C95E60CD-4348-35D2-EBD2-F9154EA667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3628" y="1110674"/>
            <a:ext cx="2873374" cy="4614717"/>
          </a:xfrm>
          <a:prstGeom prst="rect">
            <a:avLst/>
          </a:prstGeom>
        </p:spPr>
      </p:pic>
      <p:sp>
        <p:nvSpPr>
          <p:cNvPr id="381" name="Google Shape;381;p41"/>
          <p:cNvSpPr/>
          <p:nvPr/>
        </p:nvSpPr>
        <p:spPr>
          <a:xfrm>
            <a:off x="3" y="0"/>
            <a:ext cx="1688800" cy="68580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solidFill>
                <a:srgbClr val="00B0F0"/>
              </a:solidFill>
              <a:latin typeface="Arial"/>
              <a:cs typeface="Arial"/>
              <a:sym typeface="Arial"/>
            </a:endParaRPr>
          </a:p>
        </p:txBody>
      </p:sp>
      <p:cxnSp>
        <p:nvCxnSpPr>
          <p:cNvPr id="389" name="Google Shape;389;p41"/>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grpSp>
        <p:nvGrpSpPr>
          <p:cNvPr id="390" name="Google Shape;390;p41"/>
          <p:cNvGrpSpPr/>
          <p:nvPr/>
        </p:nvGrpSpPr>
        <p:grpSpPr>
          <a:xfrm>
            <a:off x="911275" y="888642"/>
            <a:ext cx="6685333" cy="1300"/>
            <a:chOff x="690600" y="445025"/>
            <a:chExt cx="5014000" cy="975"/>
          </a:xfrm>
        </p:grpSpPr>
        <p:cxnSp>
          <p:nvCxnSpPr>
            <p:cNvPr id="391" name="Google Shape;391;p41"/>
            <p:cNvCxnSpPr/>
            <p:nvPr/>
          </p:nvCxnSpPr>
          <p:spPr>
            <a:xfrm rot="10800000">
              <a:off x="1609000" y="445025"/>
              <a:ext cx="4095600" cy="0"/>
            </a:xfrm>
            <a:prstGeom prst="straightConnector1">
              <a:avLst/>
            </a:prstGeom>
            <a:noFill/>
            <a:ln w="19050" cap="flat" cmpd="sng">
              <a:solidFill>
                <a:schemeClr val="dk1"/>
              </a:solidFill>
              <a:prstDash val="solid"/>
              <a:round/>
              <a:headEnd type="none" w="med" len="med"/>
              <a:tailEnd type="none" w="med" len="med"/>
            </a:ln>
          </p:spPr>
        </p:cxnSp>
        <p:cxnSp>
          <p:nvCxnSpPr>
            <p:cNvPr id="394" name="Google Shape;394;p41"/>
            <p:cNvCxnSpPr/>
            <p:nvPr/>
          </p:nvCxnSpPr>
          <p:spPr>
            <a:xfrm>
              <a:off x="690600" y="446000"/>
              <a:ext cx="402900" cy="0"/>
            </a:xfrm>
            <a:prstGeom prst="straightConnector1">
              <a:avLst/>
            </a:prstGeom>
            <a:noFill/>
            <a:ln w="38100" cap="flat" cmpd="sng">
              <a:solidFill>
                <a:schemeClr val="dk1"/>
              </a:solidFill>
              <a:prstDash val="solid"/>
              <a:round/>
              <a:headEnd type="none" w="med" len="med"/>
              <a:tailEnd type="none" w="med" len="med"/>
            </a:ln>
          </p:spPr>
        </p:cxnSp>
      </p:grpSp>
      <p:sp>
        <p:nvSpPr>
          <p:cNvPr id="3" name="Google Shape;277;p38">
            <a:extLst>
              <a:ext uri="{FF2B5EF4-FFF2-40B4-BE49-F238E27FC236}">
                <a16:creationId xmlns:a16="http://schemas.microsoft.com/office/drawing/2014/main" id="{DF7AF366-BD8E-9D29-AA98-C905332E4490}"/>
              </a:ext>
            </a:extLst>
          </p:cNvPr>
          <p:cNvSpPr txBox="1">
            <a:spLocks noGrp="1"/>
          </p:cNvSpPr>
          <p:nvPr>
            <p:ph type="title"/>
          </p:nvPr>
        </p:nvSpPr>
        <p:spPr>
          <a:xfrm>
            <a:off x="1950950" y="40917"/>
            <a:ext cx="10100400" cy="763600"/>
          </a:xfrm>
          <a:prstGeom prst="rect">
            <a:avLst/>
          </a:prstGeom>
        </p:spPr>
        <p:txBody>
          <a:bodyPr spcFirstLastPara="1" wrap="square" lIns="121900" tIns="121900" rIns="121900" bIns="121900" anchor="t" anchorCtr="0">
            <a:noAutofit/>
          </a:bodyPr>
          <a:lstStyle/>
          <a:p>
            <a:r>
              <a:rPr lang="en" sz="3600">
                <a:latin typeface="Open Sans"/>
                <a:ea typeface="Open Sans"/>
                <a:cs typeface="Open Sans"/>
              </a:rPr>
              <a:t>LINEAR-CORRELATION FINDINGS</a:t>
            </a:r>
          </a:p>
        </p:txBody>
      </p:sp>
      <p:pic>
        <p:nvPicPr>
          <p:cNvPr id="2" name="Picture 3" descr="Chart, bar chart, waterfall chart&#10;&#10;Description automatically generated">
            <a:extLst>
              <a:ext uri="{FF2B5EF4-FFF2-40B4-BE49-F238E27FC236}">
                <a16:creationId xmlns:a16="http://schemas.microsoft.com/office/drawing/2014/main" id="{C2F573E5-88B2-C4FC-8A38-0C5AC3D70F59}"/>
              </a:ext>
            </a:extLst>
          </p:cNvPr>
          <p:cNvPicPr>
            <a:picLocks noChangeAspect="1"/>
          </p:cNvPicPr>
          <p:nvPr/>
        </p:nvPicPr>
        <p:blipFill>
          <a:blip r:embed="rId5"/>
          <a:stretch>
            <a:fillRect/>
          </a:stretch>
        </p:blipFill>
        <p:spPr>
          <a:xfrm>
            <a:off x="4470399" y="1036411"/>
            <a:ext cx="7639756" cy="5222620"/>
          </a:xfrm>
          <a:prstGeom prst="rect">
            <a:avLst/>
          </a:prstGeom>
        </p:spPr>
      </p:pic>
      <p:sp>
        <p:nvSpPr>
          <p:cNvPr id="4" name="TextBox 3">
            <a:extLst>
              <a:ext uri="{FF2B5EF4-FFF2-40B4-BE49-F238E27FC236}">
                <a16:creationId xmlns:a16="http://schemas.microsoft.com/office/drawing/2014/main" id="{FFEA6E9F-F09B-ACEA-2CC9-FF84707BD570}"/>
              </a:ext>
            </a:extLst>
          </p:cNvPr>
          <p:cNvSpPr txBox="1"/>
          <p:nvPr/>
        </p:nvSpPr>
        <p:spPr>
          <a:xfrm>
            <a:off x="1895619" y="2896105"/>
            <a:ext cx="229790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Open Sans"/>
                <a:ea typeface="+mn-lt"/>
                <a:cs typeface="+mn-lt"/>
              </a:rPr>
              <a:t>In this data visualization the subplot shows female patients who diabetic, then not diabetic. Why? </a:t>
            </a:r>
            <a:endParaRPr lang="en-US">
              <a:latin typeface="Open Sans"/>
              <a:ea typeface="Open Sans"/>
              <a:cs typeface="Arial"/>
            </a:endParaRPr>
          </a:p>
        </p:txBody>
      </p:sp>
    </p:spTree>
    <p:extLst>
      <p:ext uri="{BB962C8B-B14F-4D97-AF65-F5344CB8AC3E}">
        <p14:creationId xmlns:p14="http://schemas.microsoft.com/office/powerpoint/2010/main" val="2653439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0"/>
        <p:cNvGrpSpPr/>
        <p:nvPr/>
      </p:nvGrpSpPr>
      <p:grpSpPr>
        <a:xfrm>
          <a:off x="0" y="0"/>
          <a:ext cx="0" cy="0"/>
          <a:chOff x="0" y="0"/>
          <a:chExt cx="0" cy="0"/>
        </a:xfrm>
      </p:grpSpPr>
      <p:sp>
        <p:nvSpPr>
          <p:cNvPr id="381" name="Google Shape;381;p41"/>
          <p:cNvSpPr/>
          <p:nvPr/>
        </p:nvSpPr>
        <p:spPr>
          <a:xfrm>
            <a:off x="3" y="0"/>
            <a:ext cx="1688800" cy="68580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solidFill>
                <a:srgbClr val="00B0F0"/>
              </a:solidFill>
              <a:latin typeface="Arial"/>
              <a:cs typeface="Arial"/>
              <a:sym typeface="Arial"/>
            </a:endParaRPr>
          </a:p>
        </p:txBody>
      </p:sp>
      <p:cxnSp>
        <p:nvCxnSpPr>
          <p:cNvPr id="389" name="Google Shape;389;p41"/>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grpSp>
        <p:nvGrpSpPr>
          <p:cNvPr id="390" name="Google Shape;390;p41"/>
          <p:cNvGrpSpPr/>
          <p:nvPr/>
        </p:nvGrpSpPr>
        <p:grpSpPr>
          <a:xfrm>
            <a:off x="911275" y="888642"/>
            <a:ext cx="6685333" cy="1300"/>
            <a:chOff x="690600" y="445025"/>
            <a:chExt cx="5014000" cy="975"/>
          </a:xfrm>
        </p:grpSpPr>
        <p:cxnSp>
          <p:nvCxnSpPr>
            <p:cNvPr id="391" name="Google Shape;391;p41"/>
            <p:cNvCxnSpPr/>
            <p:nvPr/>
          </p:nvCxnSpPr>
          <p:spPr>
            <a:xfrm rot="10800000">
              <a:off x="1609000" y="445025"/>
              <a:ext cx="4095600" cy="0"/>
            </a:xfrm>
            <a:prstGeom prst="straightConnector1">
              <a:avLst/>
            </a:prstGeom>
            <a:noFill/>
            <a:ln w="19050" cap="flat" cmpd="sng">
              <a:solidFill>
                <a:schemeClr val="dk1"/>
              </a:solidFill>
              <a:prstDash val="solid"/>
              <a:round/>
              <a:headEnd type="none" w="med" len="med"/>
              <a:tailEnd type="none" w="med" len="med"/>
            </a:ln>
          </p:spPr>
        </p:cxnSp>
        <p:cxnSp>
          <p:nvCxnSpPr>
            <p:cNvPr id="394" name="Google Shape;394;p41"/>
            <p:cNvCxnSpPr/>
            <p:nvPr/>
          </p:nvCxnSpPr>
          <p:spPr>
            <a:xfrm>
              <a:off x="690600" y="446000"/>
              <a:ext cx="402900" cy="0"/>
            </a:xfrm>
            <a:prstGeom prst="straightConnector1">
              <a:avLst/>
            </a:prstGeom>
            <a:noFill/>
            <a:ln w="38100" cap="flat" cmpd="sng">
              <a:solidFill>
                <a:schemeClr val="dk1"/>
              </a:solidFill>
              <a:prstDash val="solid"/>
              <a:round/>
              <a:headEnd type="none" w="med" len="med"/>
              <a:tailEnd type="none" w="med" len="med"/>
            </a:ln>
          </p:spPr>
        </p:cxnSp>
      </p:grpSp>
      <p:sp>
        <p:nvSpPr>
          <p:cNvPr id="3" name="Google Shape;277;p38">
            <a:extLst>
              <a:ext uri="{FF2B5EF4-FFF2-40B4-BE49-F238E27FC236}">
                <a16:creationId xmlns:a16="http://schemas.microsoft.com/office/drawing/2014/main" id="{DF7AF366-BD8E-9D29-AA98-C905332E4490}"/>
              </a:ext>
            </a:extLst>
          </p:cNvPr>
          <p:cNvSpPr txBox="1">
            <a:spLocks noGrp="1"/>
          </p:cNvSpPr>
          <p:nvPr>
            <p:ph type="title"/>
          </p:nvPr>
        </p:nvSpPr>
        <p:spPr>
          <a:xfrm>
            <a:off x="1950950" y="40917"/>
            <a:ext cx="10100400" cy="763600"/>
          </a:xfrm>
          <a:prstGeom prst="rect">
            <a:avLst/>
          </a:prstGeom>
        </p:spPr>
        <p:txBody>
          <a:bodyPr spcFirstLastPara="1" wrap="square" lIns="121900" tIns="121900" rIns="121900" bIns="121900" anchor="t" anchorCtr="0">
            <a:noAutofit/>
          </a:bodyPr>
          <a:lstStyle/>
          <a:p>
            <a:r>
              <a:rPr lang="en" sz="3600">
                <a:latin typeface="Open Sans"/>
                <a:ea typeface="Open Sans"/>
                <a:cs typeface="Open Sans"/>
              </a:rPr>
              <a:t>TOP 3 SELECTED BEST FEATURES</a:t>
            </a:r>
            <a:endParaRPr lang="en" sz="3600">
              <a:latin typeface="Open Sans" panose="020B0606030504020204" pitchFamily="34" charset="0"/>
              <a:ea typeface="Open Sans" panose="020B0606030504020204" pitchFamily="34" charset="0"/>
              <a:cs typeface="Open Sans" panose="020B0606030504020204" pitchFamily="34" charset="0"/>
            </a:endParaRPr>
          </a:p>
        </p:txBody>
      </p:sp>
      <p:pic>
        <p:nvPicPr>
          <p:cNvPr id="2" name="Graphic 6">
            <a:extLst>
              <a:ext uri="{FF2B5EF4-FFF2-40B4-BE49-F238E27FC236}">
                <a16:creationId xmlns:a16="http://schemas.microsoft.com/office/drawing/2014/main" id="{654A26F6-0312-ED69-09F6-33207B0A70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4925" y="1604962"/>
            <a:ext cx="3067050" cy="3429000"/>
          </a:xfrm>
          <a:prstGeom prst="rect">
            <a:avLst/>
          </a:prstGeom>
        </p:spPr>
      </p:pic>
      <p:sp>
        <p:nvSpPr>
          <p:cNvPr id="7" name="TextBox 6">
            <a:extLst>
              <a:ext uri="{FF2B5EF4-FFF2-40B4-BE49-F238E27FC236}">
                <a16:creationId xmlns:a16="http://schemas.microsoft.com/office/drawing/2014/main" id="{3B7E5691-D7FA-EE96-F019-FDCDD7AA247D}"/>
              </a:ext>
            </a:extLst>
          </p:cNvPr>
          <p:cNvSpPr txBox="1"/>
          <p:nvPr/>
        </p:nvSpPr>
        <p:spPr>
          <a:xfrm>
            <a:off x="11565731" y="1669256"/>
            <a:ext cx="6286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[10]</a:t>
            </a:r>
            <a:endParaRPr lang="en-US"/>
          </a:p>
        </p:txBody>
      </p:sp>
      <p:pic>
        <p:nvPicPr>
          <p:cNvPr id="8" name="Picture 8" descr="Icon&#10;&#10;Description automatically generated">
            <a:extLst>
              <a:ext uri="{FF2B5EF4-FFF2-40B4-BE49-F238E27FC236}">
                <a16:creationId xmlns:a16="http://schemas.microsoft.com/office/drawing/2014/main" id="{4646C924-14DD-E07D-F089-2BD6A9C97A05}"/>
              </a:ext>
            </a:extLst>
          </p:cNvPr>
          <p:cNvPicPr>
            <a:picLocks noChangeAspect="1"/>
          </p:cNvPicPr>
          <p:nvPr/>
        </p:nvPicPr>
        <p:blipFill>
          <a:blip r:embed="rId5"/>
          <a:stretch>
            <a:fillRect/>
          </a:stretch>
        </p:blipFill>
        <p:spPr>
          <a:xfrm>
            <a:off x="5210175" y="1457325"/>
            <a:ext cx="3571875" cy="3571875"/>
          </a:xfrm>
          <a:prstGeom prst="rect">
            <a:avLst/>
          </a:prstGeom>
        </p:spPr>
      </p:pic>
      <p:sp>
        <p:nvSpPr>
          <p:cNvPr id="9" name="TextBox 8">
            <a:extLst>
              <a:ext uri="{FF2B5EF4-FFF2-40B4-BE49-F238E27FC236}">
                <a16:creationId xmlns:a16="http://schemas.microsoft.com/office/drawing/2014/main" id="{33F75F37-4F3E-23CB-BF81-7CB416112D63}"/>
              </a:ext>
            </a:extLst>
          </p:cNvPr>
          <p:cNvSpPr txBox="1"/>
          <p:nvPr/>
        </p:nvSpPr>
        <p:spPr>
          <a:xfrm>
            <a:off x="8155780" y="1726405"/>
            <a:ext cx="6286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[8]</a:t>
            </a:r>
          </a:p>
        </p:txBody>
      </p:sp>
      <p:pic>
        <p:nvPicPr>
          <p:cNvPr id="10" name="Picture 10" descr="A group of people posing for the camera&#10;&#10;Description automatically generated">
            <a:extLst>
              <a:ext uri="{FF2B5EF4-FFF2-40B4-BE49-F238E27FC236}">
                <a16:creationId xmlns:a16="http://schemas.microsoft.com/office/drawing/2014/main" id="{C5500965-0BB7-74CC-AF0A-7F29D470E648}"/>
              </a:ext>
            </a:extLst>
          </p:cNvPr>
          <p:cNvPicPr>
            <a:picLocks noChangeAspect="1"/>
          </p:cNvPicPr>
          <p:nvPr/>
        </p:nvPicPr>
        <p:blipFill>
          <a:blip r:embed="rId6"/>
          <a:stretch>
            <a:fillRect/>
          </a:stretch>
        </p:blipFill>
        <p:spPr>
          <a:xfrm>
            <a:off x="1790700" y="1982724"/>
            <a:ext cx="3181350" cy="2968752"/>
          </a:xfrm>
          <a:prstGeom prst="rect">
            <a:avLst/>
          </a:prstGeom>
        </p:spPr>
      </p:pic>
      <p:sp>
        <p:nvSpPr>
          <p:cNvPr id="11" name="TextBox 10">
            <a:extLst>
              <a:ext uri="{FF2B5EF4-FFF2-40B4-BE49-F238E27FC236}">
                <a16:creationId xmlns:a16="http://schemas.microsoft.com/office/drawing/2014/main" id="{F0F2836C-4D3B-7451-906A-76D7350725A7}"/>
              </a:ext>
            </a:extLst>
          </p:cNvPr>
          <p:cNvSpPr txBox="1"/>
          <p:nvPr/>
        </p:nvSpPr>
        <p:spPr>
          <a:xfrm>
            <a:off x="4155280" y="1916905"/>
            <a:ext cx="6286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[11]</a:t>
            </a:r>
          </a:p>
        </p:txBody>
      </p:sp>
      <p:sp>
        <p:nvSpPr>
          <p:cNvPr id="12" name="TextBox 11">
            <a:extLst>
              <a:ext uri="{FF2B5EF4-FFF2-40B4-BE49-F238E27FC236}">
                <a16:creationId xmlns:a16="http://schemas.microsoft.com/office/drawing/2014/main" id="{1C9120C3-E86D-96BE-28D2-727AF297751B}"/>
              </a:ext>
            </a:extLst>
          </p:cNvPr>
          <p:cNvSpPr txBox="1"/>
          <p:nvPr/>
        </p:nvSpPr>
        <p:spPr>
          <a:xfrm>
            <a:off x="3047999" y="5029200"/>
            <a:ext cx="723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Age</a:t>
            </a:r>
            <a:endParaRPr lang="en-US"/>
          </a:p>
        </p:txBody>
      </p:sp>
      <p:sp>
        <p:nvSpPr>
          <p:cNvPr id="13" name="TextBox 12">
            <a:extLst>
              <a:ext uri="{FF2B5EF4-FFF2-40B4-BE49-F238E27FC236}">
                <a16:creationId xmlns:a16="http://schemas.microsoft.com/office/drawing/2014/main" id="{20C730BF-05BE-3A33-6BC6-6D83840FB5AF}"/>
              </a:ext>
            </a:extLst>
          </p:cNvPr>
          <p:cNvSpPr txBox="1"/>
          <p:nvPr/>
        </p:nvSpPr>
        <p:spPr>
          <a:xfrm>
            <a:off x="6688930" y="5031580"/>
            <a:ext cx="6286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BMI</a:t>
            </a:r>
          </a:p>
        </p:txBody>
      </p:sp>
      <p:sp>
        <p:nvSpPr>
          <p:cNvPr id="14" name="TextBox 13">
            <a:extLst>
              <a:ext uri="{FF2B5EF4-FFF2-40B4-BE49-F238E27FC236}">
                <a16:creationId xmlns:a16="http://schemas.microsoft.com/office/drawing/2014/main" id="{791860B8-4BEC-5E4D-C6A4-FE9DCC03B0F0}"/>
              </a:ext>
            </a:extLst>
          </p:cNvPr>
          <p:cNvSpPr txBox="1"/>
          <p:nvPr/>
        </p:nvSpPr>
        <p:spPr>
          <a:xfrm>
            <a:off x="10413205" y="5031580"/>
            <a:ext cx="1428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Glucose</a:t>
            </a:r>
          </a:p>
        </p:txBody>
      </p:sp>
    </p:spTree>
    <p:extLst>
      <p:ext uri="{BB962C8B-B14F-4D97-AF65-F5344CB8AC3E}">
        <p14:creationId xmlns:p14="http://schemas.microsoft.com/office/powerpoint/2010/main" val="1418493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0"/>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4D6C138C-E410-11E5-9299-F8AB6F7F5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6608" y="51120"/>
            <a:ext cx="4246919" cy="3082441"/>
          </a:xfrm>
          <a:prstGeom prst="rect">
            <a:avLst/>
          </a:prstGeom>
        </p:spPr>
      </p:pic>
      <p:pic>
        <p:nvPicPr>
          <p:cNvPr id="17" name="Picture 16" descr="Chart, histogram&#10;&#10;Description automatically generated">
            <a:extLst>
              <a:ext uri="{FF2B5EF4-FFF2-40B4-BE49-F238E27FC236}">
                <a16:creationId xmlns:a16="http://schemas.microsoft.com/office/drawing/2014/main" id="{0121BC0F-CEB2-EC1A-1765-50B090646A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6112" y="3132662"/>
            <a:ext cx="4877603" cy="3699752"/>
          </a:xfrm>
          <a:prstGeom prst="rect">
            <a:avLst/>
          </a:prstGeom>
        </p:spPr>
      </p:pic>
      <p:sp>
        <p:nvSpPr>
          <p:cNvPr id="14" name="Rectangle: Rounded Corners 13">
            <a:extLst>
              <a:ext uri="{FF2B5EF4-FFF2-40B4-BE49-F238E27FC236}">
                <a16:creationId xmlns:a16="http://schemas.microsoft.com/office/drawing/2014/main" id="{E415F99C-E590-6406-108B-B8D23E4CE588}"/>
              </a:ext>
            </a:extLst>
          </p:cNvPr>
          <p:cNvSpPr/>
          <p:nvPr/>
        </p:nvSpPr>
        <p:spPr>
          <a:xfrm>
            <a:off x="1947862" y="1314449"/>
            <a:ext cx="5048250" cy="10668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Google Shape;381;p41"/>
          <p:cNvSpPr/>
          <p:nvPr/>
        </p:nvSpPr>
        <p:spPr>
          <a:xfrm>
            <a:off x="3" y="0"/>
            <a:ext cx="1688800" cy="68580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solidFill>
                <a:srgbClr val="00B0F0"/>
              </a:solidFill>
              <a:latin typeface="Arial"/>
              <a:cs typeface="Arial"/>
              <a:sym typeface="Arial"/>
            </a:endParaRPr>
          </a:p>
        </p:txBody>
      </p:sp>
      <p:cxnSp>
        <p:nvCxnSpPr>
          <p:cNvPr id="389" name="Google Shape;389;p41"/>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grpSp>
        <p:nvGrpSpPr>
          <p:cNvPr id="390" name="Google Shape;390;p41"/>
          <p:cNvGrpSpPr/>
          <p:nvPr/>
        </p:nvGrpSpPr>
        <p:grpSpPr>
          <a:xfrm>
            <a:off x="911275" y="888642"/>
            <a:ext cx="6685333" cy="1300"/>
            <a:chOff x="690600" y="445025"/>
            <a:chExt cx="5014000" cy="975"/>
          </a:xfrm>
        </p:grpSpPr>
        <p:cxnSp>
          <p:nvCxnSpPr>
            <p:cNvPr id="391" name="Google Shape;391;p41"/>
            <p:cNvCxnSpPr/>
            <p:nvPr/>
          </p:nvCxnSpPr>
          <p:spPr>
            <a:xfrm rot="10800000">
              <a:off x="1609000" y="445025"/>
              <a:ext cx="4095600" cy="0"/>
            </a:xfrm>
            <a:prstGeom prst="straightConnector1">
              <a:avLst/>
            </a:prstGeom>
            <a:noFill/>
            <a:ln w="19050" cap="flat" cmpd="sng">
              <a:solidFill>
                <a:schemeClr val="dk1"/>
              </a:solidFill>
              <a:prstDash val="solid"/>
              <a:round/>
              <a:headEnd type="none" w="med" len="med"/>
              <a:tailEnd type="none" w="med" len="med"/>
            </a:ln>
          </p:spPr>
        </p:cxnSp>
        <p:cxnSp>
          <p:nvCxnSpPr>
            <p:cNvPr id="394" name="Google Shape;394;p41"/>
            <p:cNvCxnSpPr/>
            <p:nvPr/>
          </p:nvCxnSpPr>
          <p:spPr>
            <a:xfrm>
              <a:off x="690600" y="446000"/>
              <a:ext cx="402900" cy="0"/>
            </a:xfrm>
            <a:prstGeom prst="straightConnector1">
              <a:avLst/>
            </a:prstGeom>
            <a:noFill/>
            <a:ln w="38100" cap="flat" cmpd="sng">
              <a:solidFill>
                <a:schemeClr val="dk1"/>
              </a:solidFill>
              <a:prstDash val="solid"/>
              <a:round/>
              <a:headEnd type="none" w="med" len="med"/>
              <a:tailEnd type="none" w="med" len="med"/>
            </a:ln>
          </p:spPr>
        </p:cxnSp>
      </p:grpSp>
      <p:sp>
        <p:nvSpPr>
          <p:cNvPr id="3" name="Google Shape;277;p38">
            <a:extLst>
              <a:ext uri="{FF2B5EF4-FFF2-40B4-BE49-F238E27FC236}">
                <a16:creationId xmlns:a16="http://schemas.microsoft.com/office/drawing/2014/main" id="{DF7AF366-BD8E-9D29-AA98-C905332E4490}"/>
              </a:ext>
            </a:extLst>
          </p:cNvPr>
          <p:cNvSpPr txBox="1">
            <a:spLocks noGrp="1"/>
          </p:cNvSpPr>
          <p:nvPr>
            <p:ph type="title"/>
          </p:nvPr>
        </p:nvSpPr>
        <p:spPr>
          <a:xfrm>
            <a:off x="1950950" y="40917"/>
            <a:ext cx="10100400" cy="763600"/>
          </a:xfrm>
          <a:prstGeom prst="rect">
            <a:avLst/>
          </a:prstGeom>
        </p:spPr>
        <p:txBody>
          <a:bodyPr spcFirstLastPara="1" wrap="square" lIns="121900" tIns="121900" rIns="121900" bIns="121900" anchor="t" anchorCtr="0">
            <a:noAutofit/>
          </a:bodyPr>
          <a:lstStyle/>
          <a:p>
            <a:r>
              <a:rPr lang="en" sz="3600">
                <a:latin typeface="Open Sans"/>
                <a:ea typeface="Open Sans"/>
                <a:cs typeface="Open Sans"/>
              </a:rPr>
              <a:t>Age</a:t>
            </a:r>
          </a:p>
        </p:txBody>
      </p:sp>
      <p:sp>
        <p:nvSpPr>
          <p:cNvPr id="7" name="Oval 6">
            <a:extLst>
              <a:ext uri="{FF2B5EF4-FFF2-40B4-BE49-F238E27FC236}">
                <a16:creationId xmlns:a16="http://schemas.microsoft.com/office/drawing/2014/main" id="{B4876E6C-56C6-DB77-5B8B-B2B4C2C757BE}"/>
              </a:ext>
            </a:extLst>
          </p:cNvPr>
          <p:cNvSpPr/>
          <p:nvPr/>
        </p:nvSpPr>
        <p:spPr>
          <a:xfrm>
            <a:off x="7135371" y="3317522"/>
            <a:ext cx="1783482" cy="33718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0AF4508-60BC-6006-E8DE-ABA4225DA403}"/>
              </a:ext>
            </a:extLst>
          </p:cNvPr>
          <p:cNvSpPr/>
          <p:nvPr/>
        </p:nvSpPr>
        <p:spPr>
          <a:xfrm>
            <a:off x="8979113" y="1841898"/>
            <a:ext cx="1647858" cy="1103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9E0AC11-4710-D279-E9C2-F60A8814B0CF}"/>
              </a:ext>
            </a:extLst>
          </p:cNvPr>
          <p:cNvSpPr txBox="1"/>
          <p:nvPr/>
        </p:nvSpPr>
        <p:spPr>
          <a:xfrm>
            <a:off x="1946330" y="1448950"/>
            <a:ext cx="54156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On average, our sample included women whose</a:t>
            </a:r>
            <a:r>
              <a:rPr lang="en-US" b="1" u="sng">
                <a:cs typeface="Arial"/>
              </a:rPr>
              <a:t> average age was 33</a:t>
            </a:r>
            <a:r>
              <a:rPr lang="en-US">
                <a:cs typeface="Arial"/>
              </a:rPr>
              <a:t>, and </a:t>
            </a:r>
            <a:r>
              <a:rPr lang="en-US" b="1" u="sng">
                <a:cs typeface="Arial"/>
              </a:rPr>
              <a:t>median age was 29. </a:t>
            </a:r>
          </a:p>
        </p:txBody>
      </p:sp>
      <p:pic>
        <p:nvPicPr>
          <p:cNvPr id="4" name="Picture 4">
            <a:extLst>
              <a:ext uri="{FF2B5EF4-FFF2-40B4-BE49-F238E27FC236}">
                <a16:creationId xmlns:a16="http://schemas.microsoft.com/office/drawing/2014/main" id="{7B262C17-EB7D-C898-1EC5-A8061CBAF3CD}"/>
              </a:ext>
            </a:extLst>
          </p:cNvPr>
          <p:cNvPicPr>
            <a:picLocks noChangeAspect="1"/>
          </p:cNvPicPr>
          <p:nvPr/>
        </p:nvPicPr>
        <p:blipFill>
          <a:blip r:embed="rId5"/>
          <a:stretch>
            <a:fillRect/>
          </a:stretch>
        </p:blipFill>
        <p:spPr>
          <a:xfrm>
            <a:off x="8743963" y="184899"/>
            <a:ext cx="5695950" cy="5705475"/>
          </a:xfrm>
          <a:prstGeom prst="rect">
            <a:avLst/>
          </a:prstGeom>
        </p:spPr>
      </p:pic>
      <p:sp>
        <p:nvSpPr>
          <p:cNvPr id="5" name="TextBox 4">
            <a:extLst>
              <a:ext uri="{FF2B5EF4-FFF2-40B4-BE49-F238E27FC236}">
                <a16:creationId xmlns:a16="http://schemas.microsoft.com/office/drawing/2014/main" id="{83A87561-D04E-7EA9-416B-BCED979BED06}"/>
              </a:ext>
            </a:extLst>
          </p:cNvPr>
          <p:cNvSpPr txBox="1"/>
          <p:nvPr/>
        </p:nvSpPr>
        <p:spPr>
          <a:xfrm>
            <a:off x="3824007" y="619125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E86A9D6E-3DA0-EAF1-2579-22081D30A0AE}"/>
              </a:ext>
            </a:extLst>
          </p:cNvPr>
          <p:cNvSpPr txBox="1"/>
          <p:nvPr/>
        </p:nvSpPr>
        <p:spPr>
          <a:xfrm>
            <a:off x="1743354" y="2850495"/>
            <a:ext cx="54645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highlight>
                  <a:srgbClr val="FF00FF"/>
                </a:highlight>
                <a:ea typeface="+mn-lt"/>
                <a:cs typeface="+mn-lt"/>
              </a:rPr>
              <a:t>"</a:t>
            </a:r>
            <a:r>
              <a:rPr lang="en-US" b="1" i="1">
                <a:highlight>
                  <a:srgbClr val="FF00FF"/>
                </a:highlight>
                <a:ea typeface="+mn-lt"/>
                <a:cs typeface="+mn-lt"/>
              </a:rPr>
              <a:t>Type 2 diabetes</a:t>
            </a:r>
            <a:r>
              <a:rPr lang="en-US" i="1">
                <a:highlight>
                  <a:srgbClr val="FF00FF"/>
                </a:highlight>
                <a:ea typeface="+mn-lt"/>
                <a:cs typeface="+mn-lt"/>
              </a:rPr>
              <a:t> most often </a:t>
            </a:r>
            <a:r>
              <a:rPr lang="en-US" b="1" i="1">
                <a:highlight>
                  <a:srgbClr val="FF00FF"/>
                </a:highlight>
                <a:ea typeface="+mn-lt"/>
                <a:cs typeface="+mn-lt"/>
              </a:rPr>
              <a:t>develops in people over age 45</a:t>
            </a:r>
            <a:r>
              <a:rPr lang="en-US" i="1">
                <a:highlight>
                  <a:srgbClr val="FF00FF"/>
                </a:highlight>
                <a:ea typeface="+mn-lt"/>
                <a:cs typeface="+mn-lt"/>
              </a:rPr>
              <a:t>, but more and </a:t>
            </a:r>
            <a:r>
              <a:rPr lang="en-US" i="1" u="sng">
                <a:highlight>
                  <a:srgbClr val="FF00FF"/>
                </a:highlight>
                <a:ea typeface="+mn-lt"/>
                <a:cs typeface="+mn-lt"/>
              </a:rPr>
              <a:t>more </a:t>
            </a:r>
            <a:r>
              <a:rPr lang="en-US" i="1" u="sng">
                <a:highlight>
                  <a:srgbClr val="FF00FF"/>
                </a:highlight>
                <a:ea typeface="+mn-lt"/>
                <a:cs typeface="+mn-lt"/>
                <a:hlinkClick r:id="rId6"/>
              </a:rPr>
              <a:t>children, teens</a:t>
            </a:r>
            <a:r>
              <a:rPr lang="en-US" i="1" u="sng">
                <a:highlight>
                  <a:srgbClr val="FF00FF"/>
                </a:highlight>
                <a:ea typeface="+mn-lt"/>
                <a:cs typeface="+mn-lt"/>
              </a:rPr>
              <a:t>, and young adults are also developing it.</a:t>
            </a:r>
            <a:r>
              <a:rPr lang="en-US" i="1">
                <a:highlight>
                  <a:srgbClr val="FF00FF"/>
                </a:highlight>
                <a:ea typeface="+mn-lt"/>
                <a:cs typeface="+mn-lt"/>
              </a:rPr>
              <a:t>" [2]</a:t>
            </a:r>
            <a:endParaRPr lang="en-US" i="1">
              <a:highlight>
                <a:srgbClr val="FF00FF"/>
              </a:highlight>
              <a:cs typeface="Arial"/>
            </a:endParaRPr>
          </a:p>
        </p:txBody>
      </p:sp>
      <p:sp>
        <p:nvSpPr>
          <p:cNvPr id="12" name="TextBox 11">
            <a:extLst>
              <a:ext uri="{FF2B5EF4-FFF2-40B4-BE49-F238E27FC236}">
                <a16:creationId xmlns:a16="http://schemas.microsoft.com/office/drawing/2014/main" id="{F45D9787-365E-2959-D998-238C7A17CB13}"/>
              </a:ext>
            </a:extLst>
          </p:cNvPr>
          <p:cNvSpPr txBox="1"/>
          <p:nvPr/>
        </p:nvSpPr>
        <p:spPr>
          <a:xfrm>
            <a:off x="2521323" y="4006103"/>
            <a:ext cx="27874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15" name="Picture 10" descr="A group of people posing for the camera&#10;&#10;Description automatically generated">
            <a:extLst>
              <a:ext uri="{FF2B5EF4-FFF2-40B4-BE49-F238E27FC236}">
                <a16:creationId xmlns:a16="http://schemas.microsoft.com/office/drawing/2014/main" id="{21033C64-A0E2-27A9-FD46-DB8DA92EE28B}"/>
              </a:ext>
            </a:extLst>
          </p:cNvPr>
          <p:cNvPicPr>
            <a:picLocks noChangeAspect="1"/>
          </p:cNvPicPr>
          <p:nvPr/>
        </p:nvPicPr>
        <p:blipFill>
          <a:blip r:embed="rId7"/>
          <a:stretch>
            <a:fillRect/>
          </a:stretch>
        </p:blipFill>
        <p:spPr>
          <a:xfrm>
            <a:off x="2990850" y="153924"/>
            <a:ext cx="714375" cy="644652"/>
          </a:xfrm>
          <a:prstGeom prst="rect">
            <a:avLst/>
          </a:prstGeom>
        </p:spPr>
      </p:pic>
    </p:spTree>
    <p:extLst>
      <p:ext uri="{BB962C8B-B14F-4D97-AF65-F5344CB8AC3E}">
        <p14:creationId xmlns:p14="http://schemas.microsoft.com/office/powerpoint/2010/main" val="660038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0"/>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149972C-5E5F-DF3F-963F-CC945CE241DC}"/>
              </a:ext>
            </a:extLst>
          </p:cNvPr>
          <p:cNvSpPr/>
          <p:nvPr/>
        </p:nvSpPr>
        <p:spPr>
          <a:xfrm>
            <a:off x="1947862" y="1257299"/>
            <a:ext cx="5305425" cy="11811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Chart, histogram&#10;&#10;Description automatically generated">
            <a:extLst>
              <a:ext uri="{FF2B5EF4-FFF2-40B4-BE49-F238E27FC236}">
                <a16:creationId xmlns:a16="http://schemas.microsoft.com/office/drawing/2014/main" id="{B8B0A6AF-E031-BE31-7C8D-5F1B2D11FA38}"/>
              </a:ext>
            </a:extLst>
          </p:cNvPr>
          <p:cNvPicPr>
            <a:picLocks noChangeAspect="1"/>
          </p:cNvPicPr>
          <p:nvPr/>
        </p:nvPicPr>
        <p:blipFill>
          <a:blip r:embed="rId3"/>
          <a:stretch>
            <a:fillRect/>
          </a:stretch>
        </p:blipFill>
        <p:spPr>
          <a:xfrm>
            <a:off x="7367889" y="3295485"/>
            <a:ext cx="4821186" cy="3609620"/>
          </a:xfrm>
          <a:prstGeom prst="rect">
            <a:avLst/>
          </a:prstGeom>
        </p:spPr>
      </p:pic>
      <p:sp>
        <p:nvSpPr>
          <p:cNvPr id="381" name="Google Shape;381;p41"/>
          <p:cNvSpPr/>
          <p:nvPr/>
        </p:nvSpPr>
        <p:spPr>
          <a:xfrm>
            <a:off x="3" y="0"/>
            <a:ext cx="1688800" cy="68580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solidFill>
                <a:srgbClr val="00B0F0"/>
              </a:solidFill>
              <a:latin typeface="Arial"/>
              <a:cs typeface="Arial"/>
              <a:sym typeface="Arial"/>
            </a:endParaRPr>
          </a:p>
        </p:txBody>
      </p:sp>
      <p:cxnSp>
        <p:nvCxnSpPr>
          <p:cNvPr id="389" name="Google Shape;389;p41"/>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grpSp>
        <p:nvGrpSpPr>
          <p:cNvPr id="390" name="Google Shape;390;p41"/>
          <p:cNvGrpSpPr/>
          <p:nvPr/>
        </p:nvGrpSpPr>
        <p:grpSpPr>
          <a:xfrm>
            <a:off x="911275" y="888642"/>
            <a:ext cx="6685333" cy="1300"/>
            <a:chOff x="690600" y="445025"/>
            <a:chExt cx="5014000" cy="975"/>
          </a:xfrm>
        </p:grpSpPr>
        <p:cxnSp>
          <p:nvCxnSpPr>
            <p:cNvPr id="391" name="Google Shape;391;p41"/>
            <p:cNvCxnSpPr/>
            <p:nvPr/>
          </p:nvCxnSpPr>
          <p:spPr>
            <a:xfrm rot="10800000">
              <a:off x="1609000" y="445025"/>
              <a:ext cx="4095600" cy="0"/>
            </a:xfrm>
            <a:prstGeom prst="straightConnector1">
              <a:avLst/>
            </a:prstGeom>
            <a:noFill/>
            <a:ln w="19050" cap="flat" cmpd="sng">
              <a:solidFill>
                <a:schemeClr val="dk1"/>
              </a:solidFill>
              <a:prstDash val="solid"/>
              <a:round/>
              <a:headEnd type="none" w="med" len="med"/>
              <a:tailEnd type="none" w="med" len="med"/>
            </a:ln>
          </p:spPr>
        </p:cxnSp>
        <p:cxnSp>
          <p:nvCxnSpPr>
            <p:cNvPr id="394" name="Google Shape;394;p41"/>
            <p:cNvCxnSpPr/>
            <p:nvPr/>
          </p:nvCxnSpPr>
          <p:spPr>
            <a:xfrm>
              <a:off x="690600" y="446000"/>
              <a:ext cx="402900" cy="0"/>
            </a:xfrm>
            <a:prstGeom prst="straightConnector1">
              <a:avLst/>
            </a:prstGeom>
            <a:noFill/>
            <a:ln w="38100" cap="flat" cmpd="sng">
              <a:solidFill>
                <a:schemeClr val="dk1"/>
              </a:solidFill>
              <a:prstDash val="solid"/>
              <a:round/>
              <a:headEnd type="none" w="med" len="med"/>
              <a:tailEnd type="none" w="med" len="med"/>
            </a:ln>
          </p:spPr>
        </p:cxnSp>
      </p:grpSp>
      <p:sp>
        <p:nvSpPr>
          <p:cNvPr id="3" name="Google Shape;277;p38">
            <a:extLst>
              <a:ext uri="{FF2B5EF4-FFF2-40B4-BE49-F238E27FC236}">
                <a16:creationId xmlns:a16="http://schemas.microsoft.com/office/drawing/2014/main" id="{DF7AF366-BD8E-9D29-AA98-C905332E4490}"/>
              </a:ext>
            </a:extLst>
          </p:cNvPr>
          <p:cNvSpPr txBox="1">
            <a:spLocks noGrp="1"/>
          </p:cNvSpPr>
          <p:nvPr>
            <p:ph type="title"/>
          </p:nvPr>
        </p:nvSpPr>
        <p:spPr>
          <a:xfrm>
            <a:off x="1950950" y="40917"/>
            <a:ext cx="10100400" cy="763600"/>
          </a:xfrm>
          <a:prstGeom prst="rect">
            <a:avLst/>
          </a:prstGeom>
        </p:spPr>
        <p:txBody>
          <a:bodyPr spcFirstLastPara="1" wrap="square" lIns="121900" tIns="121900" rIns="121900" bIns="121900" anchor="t" anchorCtr="0">
            <a:noAutofit/>
          </a:bodyPr>
          <a:lstStyle/>
          <a:p>
            <a:r>
              <a:rPr lang="en" sz="3600">
                <a:latin typeface="Open Sans"/>
                <a:ea typeface="Open Sans"/>
                <a:cs typeface="Open Sans"/>
              </a:rPr>
              <a:t>BMI</a:t>
            </a:r>
          </a:p>
        </p:txBody>
      </p:sp>
      <p:sp>
        <p:nvSpPr>
          <p:cNvPr id="9" name="TextBox 8">
            <a:extLst>
              <a:ext uri="{FF2B5EF4-FFF2-40B4-BE49-F238E27FC236}">
                <a16:creationId xmlns:a16="http://schemas.microsoft.com/office/drawing/2014/main" id="{F9E0AC11-4710-D279-E9C2-F60A8814B0CF}"/>
              </a:ext>
            </a:extLst>
          </p:cNvPr>
          <p:cNvSpPr txBox="1"/>
          <p:nvPr/>
        </p:nvSpPr>
        <p:spPr>
          <a:xfrm>
            <a:off x="2025892" y="1341373"/>
            <a:ext cx="541564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On average, our sample included </a:t>
            </a:r>
            <a:r>
              <a:rPr lang="en-US" b="1" u="sng">
                <a:cs typeface="Arial"/>
              </a:rPr>
              <a:t>women whose average age was 33</a:t>
            </a:r>
            <a:r>
              <a:rPr lang="en-US">
                <a:cs typeface="Arial"/>
              </a:rPr>
              <a:t>, with an </a:t>
            </a:r>
            <a:r>
              <a:rPr lang="en-US" b="1" u="sng">
                <a:cs typeface="Arial"/>
              </a:rPr>
              <a:t>average BMI of 31.99</a:t>
            </a:r>
            <a:r>
              <a:rPr lang="en-US">
                <a:cs typeface="Arial"/>
              </a:rPr>
              <a:t>, and a </a:t>
            </a:r>
            <a:r>
              <a:rPr lang="en-US" b="1" u="sng">
                <a:cs typeface="Arial"/>
              </a:rPr>
              <a:t>median BMI of 32.</a:t>
            </a:r>
            <a:r>
              <a:rPr lang="en-US">
                <a:cs typeface="Arial"/>
              </a:rPr>
              <a:t> </a:t>
            </a:r>
            <a:endParaRPr lang="en-US" b="1" u="sng">
              <a:cs typeface="Arial"/>
            </a:endParaRPr>
          </a:p>
        </p:txBody>
      </p:sp>
      <p:pic>
        <p:nvPicPr>
          <p:cNvPr id="13" name="Picture 13" descr="Chart, scatter chart&#10;&#10;Description automatically generated">
            <a:extLst>
              <a:ext uri="{FF2B5EF4-FFF2-40B4-BE49-F238E27FC236}">
                <a16:creationId xmlns:a16="http://schemas.microsoft.com/office/drawing/2014/main" id="{3422EDF4-A520-A445-DAD1-13FBFE20C53C}"/>
              </a:ext>
            </a:extLst>
          </p:cNvPr>
          <p:cNvPicPr>
            <a:picLocks noChangeAspect="1"/>
          </p:cNvPicPr>
          <p:nvPr/>
        </p:nvPicPr>
        <p:blipFill>
          <a:blip r:embed="rId4"/>
          <a:stretch>
            <a:fillRect/>
          </a:stretch>
        </p:blipFill>
        <p:spPr>
          <a:xfrm>
            <a:off x="7297830" y="-4759"/>
            <a:ext cx="4885764" cy="3612768"/>
          </a:xfrm>
          <a:prstGeom prst="rect">
            <a:avLst/>
          </a:prstGeom>
        </p:spPr>
      </p:pic>
      <p:sp>
        <p:nvSpPr>
          <p:cNvPr id="5" name="TextBox 4">
            <a:extLst>
              <a:ext uri="{FF2B5EF4-FFF2-40B4-BE49-F238E27FC236}">
                <a16:creationId xmlns:a16="http://schemas.microsoft.com/office/drawing/2014/main" id="{48D7B7E0-65E5-A029-B8DA-1F2230403F0A}"/>
              </a:ext>
            </a:extLst>
          </p:cNvPr>
          <p:cNvSpPr txBox="1"/>
          <p:nvPr/>
        </p:nvSpPr>
        <p:spPr>
          <a:xfrm>
            <a:off x="1730047" y="2887174"/>
            <a:ext cx="574105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solidFill>
                  <a:srgbClr val="3E403F"/>
                </a:solidFill>
                <a:highlight>
                  <a:srgbClr val="00FFFF"/>
                </a:highlight>
                <a:latin typeface="Avenir"/>
                <a:ea typeface="Avenir"/>
                <a:cs typeface="Avenir"/>
              </a:rPr>
              <a:t>"Being overweight (BMI of 25-29.9), or affected by </a:t>
            </a:r>
            <a:r>
              <a:rPr lang="en-US" b="1" i="1">
                <a:solidFill>
                  <a:srgbClr val="3E403F"/>
                </a:solidFill>
                <a:highlight>
                  <a:srgbClr val="00FFFF"/>
                </a:highlight>
                <a:latin typeface="Avenir"/>
                <a:ea typeface="Avenir"/>
                <a:cs typeface="Avenir"/>
              </a:rPr>
              <a:t>obesity (BMI of 30-39.9)</a:t>
            </a:r>
            <a:r>
              <a:rPr lang="en-US" i="1">
                <a:solidFill>
                  <a:srgbClr val="3E403F"/>
                </a:solidFill>
                <a:highlight>
                  <a:srgbClr val="00FFFF"/>
                </a:highlight>
                <a:latin typeface="Avenir"/>
                <a:ea typeface="Avenir"/>
                <a:cs typeface="Avenir"/>
              </a:rPr>
              <a:t> or morbid obesity (BMI of 40 or greater), greatly increases your risk of developing type 2 diabetes. The more excess weight you have, the more resistant your muscle and tissue cells become to your own insulin hormone. </a:t>
            </a:r>
            <a:r>
              <a:rPr lang="en-US" i="1" u="sng">
                <a:solidFill>
                  <a:srgbClr val="3E403F"/>
                </a:solidFill>
                <a:highlight>
                  <a:srgbClr val="00FFFF"/>
                </a:highlight>
                <a:latin typeface="Avenir"/>
                <a:ea typeface="Avenir"/>
                <a:cs typeface="Avenir"/>
              </a:rPr>
              <a:t>More than 90 percent of people with type 2 diabetes are overweight or affected by a degree of obesity.</a:t>
            </a:r>
            <a:r>
              <a:rPr lang="en-US" i="1">
                <a:solidFill>
                  <a:srgbClr val="3E403F"/>
                </a:solidFill>
                <a:highlight>
                  <a:srgbClr val="00FFFF"/>
                </a:highlight>
                <a:latin typeface="Avenir"/>
                <a:ea typeface="Avenir"/>
                <a:cs typeface="Avenir"/>
              </a:rPr>
              <a:t>"[1] </a:t>
            </a:r>
            <a:endParaRPr lang="en-US" i="1">
              <a:highlight>
                <a:srgbClr val="00FFFF"/>
              </a:highlight>
              <a:cs typeface="Arial"/>
            </a:endParaRPr>
          </a:p>
        </p:txBody>
      </p:sp>
      <p:pic>
        <p:nvPicPr>
          <p:cNvPr id="4" name="Picture 8" descr="Icon&#10;&#10;Description automatically generated">
            <a:extLst>
              <a:ext uri="{FF2B5EF4-FFF2-40B4-BE49-F238E27FC236}">
                <a16:creationId xmlns:a16="http://schemas.microsoft.com/office/drawing/2014/main" id="{35EF0BCA-A762-D8A7-9AD6-8DA2CC6EB16F}"/>
              </a:ext>
            </a:extLst>
          </p:cNvPr>
          <p:cNvPicPr>
            <a:picLocks noChangeAspect="1"/>
          </p:cNvPicPr>
          <p:nvPr/>
        </p:nvPicPr>
        <p:blipFill>
          <a:blip r:embed="rId5"/>
          <a:stretch>
            <a:fillRect/>
          </a:stretch>
        </p:blipFill>
        <p:spPr>
          <a:xfrm>
            <a:off x="2990850" y="95250"/>
            <a:ext cx="647700" cy="647700"/>
          </a:xfrm>
          <a:prstGeom prst="rect">
            <a:avLst/>
          </a:prstGeom>
        </p:spPr>
      </p:pic>
      <p:sp>
        <p:nvSpPr>
          <p:cNvPr id="2" name="TextBox 1">
            <a:extLst>
              <a:ext uri="{FF2B5EF4-FFF2-40B4-BE49-F238E27FC236}">
                <a16:creationId xmlns:a16="http://schemas.microsoft.com/office/drawing/2014/main" id="{99E985D2-2B72-630F-5834-E365E165E39C}"/>
              </a:ext>
            </a:extLst>
          </p:cNvPr>
          <p:cNvSpPr txBox="1"/>
          <p:nvPr/>
        </p:nvSpPr>
        <p:spPr>
          <a:xfrm>
            <a:off x="2167213" y="5369194"/>
            <a:ext cx="483393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cs typeface="Arial"/>
              </a:rPr>
              <a:t>What could this all mean? </a:t>
            </a:r>
          </a:p>
        </p:txBody>
      </p:sp>
    </p:spTree>
    <p:extLst>
      <p:ext uri="{BB962C8B-B14F-4D97-AF65-F5344CB8AC3E}">
        <p14:creationId xmlns:p14="http://schemas.microsoft.com/office/powerpoint/2010/main" val="105431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0"/>
        <p:cNvGrpSpPr/>
        <p:nvPr/>
      </p:nvGrpSpPr>
      <p:grpSpPr>
        <a:xfrm>
          <a:off x="0" y="0"/>
          <a:ext cx="0" cy="0"/>
          <a:chOff x="0" y="0"/>
          <a:chExt cx="0" cy="0"/>
        </a:xfrm>
      </p:grpSpPr>
      <p:sp>
        <p:nvSpPr>
          <p:cNvPr id="381" name="Google Shape;381;p41"/>
          <p:cNvSpPr/>
          <p:nvPr/>
        </p:nvSpPr>
        <p:spPr>
          <a:xfrm>
            <a:off x="3" y="0"/>
            <a:ext cx="1688800" cy="68580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solidFill>
                <a:srgbClr val="00B0F0"/>
              </a:solidFill>
              <a:latin typeface="Arial"/>
              <a:cs typeface="Arial"/>
              <a:sym typeface="Arial"/>
            </a:endParaRPr>
          </a:p>
        </p:txBody>
      </p:sp>
      <p:cxnSp>
        <p:nvCxnSpPr>
          <p:cNvPr id="389" name="Google Shape;389;p41"/>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grpSp>
        <p:nvGrpSpPr>
          <p:cNvPr id="390" name="Google Shape;390;p41"/>
          <p:cNvGrpSpPr/>
          <p:nvPr/>
        </p:nvGrpSpPr>
        <p:grpSpPr>
          <a:xfrm>
            <a:off x="911275" y="888642"/>
            <a:ext cx="6685333" cy="1300"/>
            <a:chOff x="690600" y="445025"/>
            <a:chExt cx="5014000" cy="975"/>
          </a:xfrm>
        </p:grpSpPr>
        <p:cxnSp>
          <p:nvCxnSpPr>
            <p:cNvPr id="391" name="Google Shape;391;p41"/>
            <p:cNvCxnSpPr/>
            <p:nvPr/>
          </p:nvCxnSpPr>
          <p:spPr>
            <a:xfrm rot="10800000">
              <a:off x="1609000" y="445025"/>
              <a:ext cx="4095600" cy="0"/>
            </a:xfrm>
            <a:prstGeom prst="straightConnector1">
              <a:avLst/>
            </a:prstGeom>
            <a:noFill/>
            <a:ln w="19050" cap="flat" cmpd="sng">
              <a:solidFill>
                <a:schemeClr val="dk1"/>
              </a:solidFill>
              <a:prstDash val="solid"/>
              <a:round/>
              <a:headEnd type="none" w="med" len="med"/>
              <a:tailEnd type="none" w="med" len="med"/>
            </a:ln>
          </p:spPr>
        </p:cxnSp>
        <p:cxnSp>
          <p:nvCxnSpPr>
            <p:cNvPr id="394" name="Google Shape;394;p41"/>
            <p:cNvCxnSpPr/>
            <p:nvPr/>
          </p:nvCxnSpPr>
          <p:spPr>
            <a:xfrm>
              <a:off x="690600" y="446000"/>
              <a:ext cx="402900" cy="0"/>
            </a:xfrm>
            <a:prstGeom prst="straightConnector1">
              <a:avLst/>
            </a:prstGeom>
            <a:noFill/>
            <a:ln w="38100" cap="flat" cmpd="sng">
              <a:solidFill>
                <a:schemeClr val="dk1"/>
              </a:solidFill>
              <a:prstDash val="solid"/>
              <a:round/>
              <a:headEnd type="none" w="med" len="med"/>
              <a:tailEnd type="none" w="med" len="med"/>
            </a:ln>
          </p:spPr>
        </p:cxnSp>
      </p:grpSp>
      <p:sp>
        <p:nvSpPr>
          <p:cNvPr id="3" name="Google Shape;277;p38">
            <a:extLst>
              <a:ext uri="{FF2B5EF4-FFF2-40B4-BE49-F238E27FC236}">
                <a16:creationId xmlns:a16="http://schemas.microsoft.com/office/drawing/2014/main" id="{DF7AF366-BD8E-9D29-AA98-C905332E4490}"/>
              </a:ext>
            </a:extLst>
          </p:cNvPr>
          <p:cNvSpPr txBox="1">
            <a:spLocks noGrp="1"/>
          </p:cNvSpPr>
          <p:nvPr>
            <p:ph type="title"/>
          </p:nvPr>
        </p:nvSpPr>
        <p:spPr>
          <a:xfrm>
            <a:off x="1950950" y="40917"/>
            <a:ext cx="10100400" cy="763600"/>
          </a:xfrm>
          <a:prstGeom prst="rect">
            <a:avLst/>
          </a:prstGeom>
        </p:spPr>
        <p:txBody>
          <a:bodyPr spcFirstLastPara="1" wrap="square" lIns="121900" tIns="121900" rIns="121900" bIns="121900" anchor="t" anchorCtr="0">
            <a:noAutofit/>
          </a:bodyPr>
          <a:lstStyle/>
          <a:p>
            <a:r>
              <a:rPr lang="en" sz="3600">
                <a:latin typeface="Open Sans"/>
                <a:ea typeface="Open Sans"/>
                <a:cs typeface="Open Sans"/>
              </a:rPr>
              <a:t>So Far, what is our data telling us? </a:t>
            </a:r>
          </a:p>
        </p:txBody>
      </p:sp>
      <p:sp>
        <p:nvSpPr>
          <p:cNvPr id="5" name="TextBox 4">
            <a:extLst>
              <a:ext uri="{FF2B5EF4-FFF2-40B4-BE49-F238E27FC236}">
                <a16:creationId xmlns:a16="http://schemas.microsoft.com/office/drawing/2014/main" id="{E3512EEF-A1E1-235E-38B6-C24EFAFFE687}"/>
              </a:ext>
            </a:extLst>
          </p:cNvPr>
          <p:cNvSpPr txBox="1"/>
          <p:nvPr/>
        </p:nvSpPr>
        <p:spPr>
          <a:xfrm>
            <a:off x="2159794" y="1366837"/>
            <a:ext cx="5493543"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highlight>
                  <a:srgbClr val="FFFF00"/>
                </a:highlight>
                <a:cs typeface="Arial"/>
              </a:rPr>
              <a:t>In our sample, we were dealing with </a:t>
            </a:r>
            <a:r>
              <a:rPr lang="en-US" sz="2800" b="1">
                <a:highlight>
                  <a:srgbClr val="FFFF00"/>
                </a:highlight>
                <a:cs typeface="Arial"/>
              </a:rPr>
              <a:t>women</a:t>
            </a:r>
            <a:r>
              <a:rPr lang="en-US" sz="2800">
                <a:highlight>
                  <a:srgbClr val="FFFF00"/>
                </a:highlight>
                <a:cs typeface="Arial"/>
              </a:rPr>
              <a:t> with an </a:t>
            </a:r>
            <a:r>
              <a:rPr lang="en-US" sz="2800" b="1">
                <a:highlight>
                  <a:srgbClr val="FFFF00"/>
                </a:highlight>
                <a:cs typeface="Arial"/>
              </a:rPr>
              <a:t>average age of 33</a:t>
            </a:r>
            <a:r>
              <a:rPr lang="en-US" sz="2800">
                <a:highlight>
                  <a:srgbClr val="FFFF00"/>
                </a:highlight>
                <a:cs typeface="Arial"/>
              </a:rPr>
              <a:t> and with a </a:t>
            </a:r>
            <a:r>
              <a:rPr lang="en-US" sz="2800" b="1">
                <a:highlight>
                  <a:srgbClr val="FFFF00"/>
                </a:highlight>
                <a:cs typeface="Arial"/>
              </a:rPr>
              <a:t>BMI of 31.99</a:t>
            </a:r>
            <a:r>
              <a:rPr lang="en-US" sz="2800">
                <a:highlight>
                  <a:srgbClr val="FFFF00"/>
                </a:highlight>
                <a:cs typeface="Arial"/>
              </a:rPr>
              <a:t>; leading to a discovery that </a:t>
            </a:r>
            <a:r>
              <a:rPr lang="en-US" sz="2800" b="1">
                <a:highlight>
                  <a:srgbClr val="FFFF00"/>
                </a:highlight>
                <a:cs typeface="Arial"/>
              </a:rPr>
              <a:t>on average, women</a:t>
            </a:r>
            <a:r>
              <a:rPr lang="en-US" sz="2800">
                <a:highlight>
                  <a:srgbClr val="FFFF00"/>
                </a:highlight>
                <a:cs typeface="Arial"/>
              </a:rPr>
              <a:t> in our sample were </a:t>
            </a:r>
            <a:r>
              <a:rPr lang="en-US" sz="2800" b="1">
                <a:highlight>
                  <a:srgbClr val="FFFF00"/>
                </a:highlight>
                <a:cs typeface="Arial"/>
              </a:rPr>
              <a:t>Obese, </a:t>
            </a:r>
            <a:r>
              <a:rPr lang="en-US" sz="2800">
                <a:highlight>
                  <a:srgbClr val="FFFF00"/>
                </a:highlight>
                <a:cs typeface="Arial"/>
              </a:rPr>
              <a:t>but most of the women were most likely </a:t>
            </a:r>
            <a:r>
              <a:rPr lang="en-US" sz="2800" b="1">
                <a:highlight>
                  <a:srgbClr val="FFFF00"/>
                </a:highlight>
                <a:cs typeface="Arial"/>
              </a:rPr>
              <a:t>not diagnosed yet </a:t>
            </a:r>
            <a:r>
              <a:rPr lang="en-US" sz="2800">
                <a:highlight>
                  <a:srgbClr val="FFFF00"/>
                </a:highlight>
                <a:cs typeface="Arial"/>
              </a:rPr>
              <a:t>since studies show</a:t>
            </a:r>
            <a:r>
              <a:rPr lang="en-US" sz="2800" b="1">
                <a:highlight>
                  <a:srgbClr val="FFFF00"/>
                </a:highlight>
                <a:cs typeface="Arial"/>
              </a:rPr>
              <a:t> most people are diagnosed around the age of 45 and above.</a:t>
            </a:r>
            <a:endParaRPr lang="en-US"/>
          </a:p>
        </p:txBody>
      </p:sp>
      <p:pic>
        <p:nvPicPr>
          <p:cNvPr id="4" name="Picture 7" descr="A picture containing vector graphics&#10;&#10;Description automatically generated">
            <a:extLst>
              <a:ext uri="{FF2B5EF4-FFF2-40B4-BE49-F238E27FC236}">
                <a16:creationId xmlns:a16="http://schemas.microsoft.com/office/drawing/2014/main" id="{E78BB11B-1667-D8E8-40CA-3E35F006157D}"/>
              </a:ext>
            </a:extLst>
          </p:cNvPr>
          <p:cNvPicPr>
            <a:picLocks noChangeAspect="1"/>
          </p:cNvPicPr>
          <p:nvPr/>
        </p:nvPicPr>
        <p:blipFill>
          <a:blip r:embed="rId3"/>
          <a:stretch>
            <a:fillRect/>
          </a:stretch>
        </p:blipFill>
        <p:spPr>
          <a:xfrm>
            <a:off x="7962900" y="1224329"/>
            <a:ext cx="3733800" cy="4990367"/>
          </a:xfrm>
          <a:prstGeom prst="rect">
            <a:avLst/>
          </a:prstGeom>
        </p:spPr>
      </p:pic>
      <p:sp>
        <p:nvSpPr>
          <p:cNvPr id="8" name="TextBox 7">
            <a:extLst>
              <a:ext uri="{FF2B5EF4-FFF2-40B4-BE49-F238E27FC236}">
                <a16:creationId xmlns:a16="http://schemas.microsoft.com/office/drawing/2014/main" id="{7CA6F5BF-3DFA-4117-4FEC-8D07FB70BC91}"/>
              </a:ext>
            </a:extLst>
          </p:cNvPr>
          <p:cNvSpPr txBox="1"/>
          <p:nvPr/>
        </p:nvSpPr>
        <p:spPr>
          <a:xfrm>
            <a:off x="10956131" y="5881687"/>
            <a:ext cx="466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[9]</a:t>
            </a:r>
            <a:endParaRPr lang="en-US"/>
          </a:p>
        </p:txBody>
      </p:sp>
    </p:spTree>
    <p:extLst>
      <p:ext uri="{BB962C8B-B14F-4D97-AF65-F5344CB8AC3E}">
        <p14:creationId xmlns:p14="http://schemas.microsoft.com/office/powerpoint/2010/main" val="3292014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0"/>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841F55A-44C5-14F3-978E-FC21AE865963}"/>
              </a:ext>
            </a:extLst>
          </p:cNvPr>
          <p:cNvSpPr/>
          <p:nvPr/>
        </p:nvSpPr>
        <p:spPr>
          <a:xfrm>
            <a:off x="1833562" y="971549"/>
            <a:ext cx="5495925" cy="15525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3" descr="Chart, scatter chart&#10;&#10;Description automatically generated">
            <a:extLst>
              <a:ext uri="{FF2B5EF4-FFF2-40B4-BE49-F238E27FC236}">
                <a16:creationId xmlns:a16="http://schemas.microsoft.com/office/drawing/2014/main" id="{3422EDF4-A520-A445-DAD1-13FBFE20C53C}"/>
              </a:ext>
            </a:extLst>
          </p:cNvPr>
          <p:cNvPicPr>
            <a:picLocks noChangeAspect="1"/>
          </p:cNvPicPr>
          <p:nvPr/>
        </p:nvPicPr>
        <p:blipFill>
          <a:blip r:embed="rId3"/>
          <a:stretch>
            <a:fillRect/>
          </a:stretch>
        </p:blipFill>
        <p:spPr>
          <a:xfrm>
            <a:off x="7394763" y="89316"/>
            <a:ext cx="4583206" cy="3379795"/>
          </a:xfrm>
          <a:prstGeom prst="rect">
            <a:avLst/>
          </a:prstGeom>
        </p:spPr>
      </p:pic>
      <p:sp>
        <p:nvSpPr>
          <p:cNvPr id="381" name="Google Shape;381;p41"/>
          <p:cNvSpPr/>
          <p:nvPr/>
        </p:nvSpPr>
        <p:spPr>
          <a:xfrm>
            <a:off x="3" y="0"/>
            <a:ext cx="1688800" cy="68580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solidFill>
                <a:srgbClr val="00B0F0"/>
              </a:solidFill>
              <a:latin typeface="Arial"/>
              <a:cs typeface="Arial"/>
              <a:sym typeface="Arial"/>
            </a:endParaRPr>
          </a:p>
        </p:txBody>
      </p:sp>
      <p:cxnSp>
        <p:nvCxnSpPr>
          <p:cNvPr id="389" name="Google Shape;389;p41"/>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grpSp>
        <p:nvGrpSpPr>
          <p:cNvPr id="390" name="Google Shape;390;p41"/>
          <p:cNvGrpSpPr/>
          <p:nvPr/>
        </p:nvGrpSpPr>
        <p:grpSpPr>
          <a:xfrm>
            <a:off x="911275" y="888642"/>
            <a:ext cx="6685333" cy="1300"/>
            <a:chOff x="690600" y="445025"/>
            <a:chExt cx="5014000" cy="975"/>
          </a:xfrm>
        </p:grpSpPr>
        <p:cxnSp>
          <p:nvCxnSpPr>
            <p:cNvPr id="391" name="Google Shape;391;p41"/>
            <p:cNvCxnSpPr/>
            <p:nvPr/>
          </p:nvCxnSpPr>
          <p:spPr>
            <a:xfrm rot="10800000">
              <a:off x="1609000" y="445025"/>
              <a:ext cx="4095600" cy="0"/>
            </a:xfrm>
            <a:prstGeom prst="straightConnector1">
              <a:avLst/>
            </a:prstGeom>
            <a:noFill/>
            <a:ln w="19050" cap="flat" cmpd="sng">
              <a:solidFill>
                <a:schemeClr val="dk1"/>
              </a:solidFill>
              <a:prstDash val="solid"/>
              <a:round/>
              <a:headEnd type="none" w="med" len="med"/>
              <a:tailEnd type="none" w="med" len="med"/>
            </a:ln>
          </p:spPr>
        </p:cxnSp>
        <p:cxnSp>
          <p:nvCxnSpPr>
            <p:cNvPr id="394" name="Google Shape;394;p41"/>
            <p:cNvCxnSpPr/>
            <p:nvPr/>
          </p:nvCxnSpPr>
          <p:spPr>
            <a:xfrm>
              <a:off x="690600" y="446000"/>
              <a:ext cx="402900" cy="0"/>
            </a:xfrm>
            <a:prstGeom prst="straightConnector1">
              <a:avLst/>
            </a:prstGeom>
            <a:noFill/>
            <a:ln w="38100" cap="flat" cmpd="sng">
              <a:solidFill>
                <a:schemeClr val="dk1"/>
              </a:solidFill>
              <a:prstDash val="solid"/>
              <a:round/>
              <a:headEnd type="none" w="med" len="med"/>
              <a:tailEnd type="none" w="med" len="med"/>
            </a:ln>
          </p:spPr>
        </p:cxnSp>
      </p:grpSp>
      <p:sp>
        <p:nvSpPr>
          <p:cNvPr id="3" name="Google Shape;277;p38">
            <a:extLst>
              <a:ext uri="{FF2B5EF4-FFF2-40B4-BE49-F238E27FC236}">
                <a16:creationId xmlns:a16="http://schemas.microsoft.com/office/drawing/2014/main" id="{DF7AF366-BD8E-9D29-AA98-C905332E4490}"/>
              </a:ext>
            </a:extLst>
          </p:cNvPr>
          <p:cNvSpPr txBox="1">
            <a:spLocks noGrp="1"/>
          </p:cNvSpPr>
          <p:nvPr>
            <p:ph type="title"/>
          </p:nvPr>
        </p:nvSpPr>
        <p:spPr>
          <a:xfrm>
            <a:off x="1950950" y="40917"/>
            <a:ext cx="10100400" cy="763600"/>
          </a:xfrm>
          <a:prstGeom prst="rect">
            <a:avLst/>
          </a:prstGeom>
        </p:spPr>
        <p:txBody>
          <a:bodyPr spcFirstLastPara="1" wrap="square" lIns="121900" tIns="121900" rIns="121900" bIns="121900" anchor="t" anchorCtr="0">
            <a:noAutofit/>
          </a:bodyPr>
          <a:lstStyle/>
          <a:p>
            <a:r>
              <a:rPr lang="en" sz="3600">
                <a:latin typeface="Open Sans"/>
                <a:ea typeface="Open Sans"/>
                <a:cs typeface="Open Sans"/>
              </a:rPr>
              <a:t>Glucose  </a:t>
            </a:r>
          </a:p>
        </p:txBody>
      </p:sp>
      <p:sp>
        <p:nvSpPr>
          <p:cNvPr id="9" name="TextBox 8">
            <a:extLst>
              <a:ext uri="{FF2B5EF4-FFF2-40B4-BE49-F238E27FC236}">
                <a16:creationId xmlns:a16="http://schemas.microsoft.com/office/drawing/2014/main" id="{F9E0AC11-4710-D279-E9C2-F60A8814B0CF}"/>
              </a:ext>
            </a:extLst>
          </p:cNvPr>
          <p:cNvSpPr txBox="1"/>
          <p:nvPr/>
        </p:nvSpPr>
        <p:spPr>
          <a:xfrm>
            <a:off x="1899266" y="973820"/>
            <a:ext cx="541564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On average, our sample included </a:t>
            </a:r>
            <a:r>
              <a:rPr lang="en-US" b="1" u="sng">
                <a:cs typeface="Arial"/>
              </a:rPr>
              <a:t>women whose average age was 33</a:t>
            </a:r>
            <a:r>
              <a:rPr lang="en-US">
                <a:cs typeface="Arial"/>
              </a:rPr>
              <a:t>, with an </a:t>
            </a:r>
            <a:r>
              <a:rPr lang="en-US" b="1" u="sng">
                <a:cs typeface="Arial"/>
              </a:rPr>
              <a:t>average BMI of 31.99</a:t>
            </a:r>
            <a:r>
              <a:rPr lang="en-US">
                <a:cs typeface="Arial"/>
              </a:rPr>
              <a:t>, and a </a:t>
            </a:r>
            <a:r>
              <a:rPr lang="en-US" b="1" u="sng">
                <a:cs typeface="Arial"/>
              </a:rPr>
              <a:t>median BMI of 32, </a:t>
            </a:r>
            <a:r>
              <a:rPr lang="en-US">
                <a:cs typeface="Arial"/>
              </a:rPr>
              <a:t>with an </a:t>
            </a:r>
            <a:r>
              <a:rPr lang="en-US" b="1" u="sng">
                <a:cs typeface="Arial"/>
              </a:rPr>
              <a:t>average blood sugar (glucose) level of 120.9 , </a:t>
            </a:r>
            <a:r>
              <a:rPr lang="en-US">
                <a:cs typeface="Arial"/>
              </a:rPr>
              <a:t>and a </a:t>
            </a:r>
            <a:r>
              <a:rPr lang="en-US" b="1" u="sng">
                <a:cs typeface="Arial"/>
              </a:rPr>
              <a:t>median of 117.</a:t>
            </a:r>
          </a:p>
        </p:txBody>
      </p:sp>
      <p:pic>
        <p:nvPicPr>
          <p:cNvPr id="5" name="Picture 5" descr="Chart, histogram&#10;&#10;Description automatically generated">
            <a:extLst>
              <a:ext uri="{FF2B5EF4-FFF2-40B4-BE49-F238E27FC236}">
                <a16:creationId xmlns:a16="http://schemas.microsoft.com/office/drawing/2014/main" id="{B92C7B4D-80E9-0112-1773-9A9CD8BDCC85}"/>
              </a:ext>
            </a:extLst>
          </p:cNvPr>
          <p:cNvPicPr>
            <a:picLocks noChangeAspect="1"/>
          </p:cNvPicPr>
          <p:nvPr/>
        </p:nvPicPr>
        <p:blipFill>
          <a:blip r:embed="rId4"/>
          <a:stretch>
            <a:fillRect/>
          </a:stretch>
        </p:blipFill>
        <p:spPr>
          <a:xfrm>
            <a:off x="7563120" y="3468522"/>
            <a:ext cx="4519977" cy="3303902"/>
          </a:xfrm>
          <a:prstGeom prst="rect">
            <a:avLst/>
          </a:prstGeom>
        </p:spPr>
      </p:pic>
      <p:sp>
        <p:nvSpPr>
          <p:cNvPr id="4" name="TextBox 3">
            <a:extLst>
              <a:ext uri="{FF2B5EF4-FFF2-40B4-BE49-F238E27FC236}">
                <a16:creationId xmlns:a16="http://schemas.microsoft.com/office/drawing/2014/main" id="{B66B926B-48E6-5254-3192-E94518711846}"/>
              </a:ext>
            </a:extLst>
          </p:cNvPr>
          <p:cNvSpPr txBox="1"/>
          <p:nvPr/>
        </p:nvSpPr>
        <p:spPr>
          <a:xfrm>
            <a:off x="1861585" y="2784394"/>
            <a:ext cx="549046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highlight>
                  <a:srgbClr val="00FF00"/>
                </a:highlight>
                <a:ea typeface="+mn-lt"/>
                <a:cs typeface="+mn-lt"/>
              </a:rPr>
              <a:t>"This measures your blood sugar after an overnight fast (not eating). A fasting blood sugar level of 99 mg/dL or lower is normal, 100 to 125 mg/dL indicates you have prediabetes, and 126 mg/dL or higher indicates you have diabetes." [3]</a:t>
            </a:r>
            <a:endParaRPr lang="en-US" i="1">
              <a:highlight>
                <a:srgbClr val="00FF00"/>
              </a:highlight>
            </a:endParaRPr>
          </a:p>
        </p:txBody>
      </p:sp>
      <p:sp>
        <p:nvSpPr>
          <p:cNvPr id="6" name="TextBox 5">
            <a:extLst>
              <a:ext uri="{FF2B5EF4-FFF2-40B4-BE49-F238E27FC236}">
                <a16:creationId xmlns:a16="http://schemas.microsoft.com/office/drawing/2014/main" id="{5B6110C1-5B2C-8702-05A4-34C4F463001D}"/>
              </a:ext>
            </a:extLst>
          </p:cNvPr>
          <p:cNvSpPr txBox="1"/>
          <p:nvPr/>
        </p:nvSpPr>
        <p:spPr>
          <a:xfrm>
            <a:off x="2095499" y="4521993"/>
            <a:ext cx="523398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cs typeface="Arial"/>
              </a:rPr>
              <a:t>So, what can we say after analyzing the data?</a:t>
            </a:r>
          </a:p>
        </p:txBody>
      </p:sp>
      <p:pic>
        <p:nvPicPr>
          <p:cNvPr id="8" name="Graphic 6">
            <a:extLst>
              <a:ext uri="{FF2B5EF4-FFF2-40B4-BE49-F238E27FC236}">
                <a16:creationId xmlns:a16="http://schemas.microsoft.com/office/drawing/2014/main" id="{F33E8114-62A8-D67D-F8DB-FC62ACE75C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5725" y="109537"/>
            <a:ext cx="581025" cy="619125"/>
          </a:xfrm>
          <a:prstGeom prst="rect">
            <a:avLst/>
          </a:prstGeom>
        </p:spPr>
      </p:pic>
    </p:spTree>
    <p:extLst>
      <p:ext uri="{BB962C8B-B14F-4D97-AF65-F5344CB8AC3E}">
        <p14:creationId xmlns:p14="http://schemas.microsoft.com/office/powerpoint/2010/main" val="1996651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0"/>
        <p:cNvGrpSpPr/>
        <p:nvPr/>
      </p:nvGrpSpPr>
      <p:grpSpPr>
        <a:xfrm>
          <a:off x="0" y="0"/>
          <a:ext cx="0" cy="0"/>
          <a:chOff x="0" y="0"/>
          <a:chExt cx="0" cy="0"/>
        </a:xfrm>
      </p:grpSpPr>
      <p:pic>
        <p:nvPicPr>
          <p:cNvPr id="2" name="Picture 3" descr="A picture containing person, holding, device, watch&#10;&#10;Description automatically generated">
            <a:extLst>
              <a:ext uri="{FF2B5EF4-FFF2-40B4-BE49-F238E27FC236}">
                <a16:creationId xmlns:a16="http://schemas.microsoft.com/office/drawing/2014/main" id="{3922D51D-4031-5884-C71A-5074FD6C869A}"/>
              </a:ext>
            </a:extLst>
          </p:cNvPr>
          <p:cNvPicPr>
            <a:picLocks noChangeAspect="1"/>
          </p:cNvPicPr>
          <p:nvPr/>
        </p:nvPicPr>
        <p:blipFill>
          <a:blip r:embed="rId3">
            <a:alphaModFix amt="21000"/>
          </a:blip>
          <a:stretch>
            <a:fillRect/>
          </a:stretch>
        </p:blipFill>
        <p:spPr>
          <a:xfrm>
            <a:off x="1609725" y="4420"/>
            <a:ext cx="11801475" cy="6849159"/>
          </a:xfrm>
          <a:prstGeom prst="rect">
            <a:avLst/>
          </a:prstGeom>
        </p:spPr>
      </p:pic>
      <p:sp>
        <p:nvSpPr>
          <p:cNvPr id="381" name="Google Shape;381;p41"/>
          <p:cNvSpPr/>
          <p:nvPr/>
        </p:nvSpPr>
        <p:spPr>
          <a:xfrm>
            <a:off x="3" y="0"/>
            <a:ext cx="1688800" cy="68580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solidFill>
                <a:srgbClr val="00B0F0"/>
              </a:solidFill>
              <a:latin typeface="Arial"/>
              <a:cs typeface="Arial"/>
              <a:sym typeface="Arial"/>
            </a:endParaRPr>
          </a:p>
        </p:txBody>
      </p:sp>
      <p:cxnSp>
        <p:nvCxnSpPr>
          <p:cNvPr id="389" name="Google Shape;389;p41"/>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sp>
        <p:nvSpPr>
          <p:cNvPr id="3" name="Google Shape;277;p38">
            <a:extLst>
              <a:ext uri="{FF2B5EF4-FFF2-40B4-BE49-F238E27FC236}">
                <a16:creationId xmlns:a16="http://schemas.microsoft.com/office/drawing/2014/main" id="{DF7AF366-BD8E-9D29-AA98-C905332E4490}"/>
              </a:ext>
            </a:extLst>
          </p:cNvPr>
          <p:cNvSpPr txBox="1">
            <a:spLocks noGrp="1"/>
          </p:cNvSpPr>
          <p:nvPr>
            <p:ph type="title"/>
          </p:nvPr>
        </p:nvSpPr>
        <p:spPr>
          <a:xfrm>
            <a:off x="2193810" y="1139327"/>
            <a:ext cx="10100400" cy="3087700"/>
          </a:xfrm>
          <a:prstGeom prst="rect">
            <a:avLst/>
          </a:prstGeom>
        </p:spPr>
        <p:txBody>
          <a:bodyPr spcFirstLastPara="1" wrap="square" lIns="121900" tIns="121900" rIns="121900" bIns="121900" anchor="t" anchorCtr="0">
            <a:noAutofit/>
          </a:bodyPr>
          <a:lstStyle/>
          <a:p>
            <a:r>
              <a:rPr lang="en" sz="6000">
                <a:latin typeface="Open Sans"/>
                <a:ea typeface="Open Sans"/>
                <a:cs typeface="Open Sans"/>
              </a:rPr>
              <a:t>On average, our sample contained Women who are likely Pre-diabetic</a:t>
            </a:r>
          </a:p>
        </p:txBody>
      </p:sp>
      <p:sp>
        <p:nvSpPr>
          <p:cNvPr id="4" name="TextBox 3">
            <a:extLst>
              <a:ext uri="{FF2B5EF4-FFF2-40B4-BE49-F238E27FC236}">
                <a16:creationId xmlns:a16="http://schemas.microsoft.com/office/drawing/2014/main" id="{1A8B8FEE-3CB3-3C86-474B-832AE3705B7A}"/>
              </a:ext>
            </a:extLst>
          </p:cNvPr>
          <p:cNvSpPr txBox="1"/>
          <p:nvPr/>
        </p:nvSpPr>
        <p:spPr>
          <a:xfrm>
            <a:off x="12799218" y="649128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[4]</a:t>
            </a:r>
            <a:endParaRPr lang="en-US"/>
          </a:p>
        </p:txBody>
      </p:sp>
    </p:spTree>
    <p:extLst>
      <p:ext uri="{BB962C8B-B14F-4D97-AF65-F5344CB8AC3E}">
        <p14:creationId xmlns:p14="http://schemas.microsoft.com/office/powerpoint/2010/main" val="4192675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7E373359-EC7F-249E-217C-CABB090918B8}"/>
              </a:ext>
            </a:extLst>
          </p:cNvPr>
          <p:cNvPicPr>
            <a:picLocks noChangeAspect="1"/>
          </p:cNvPicPr>
          <p:nvPr/>
        </p:nvPicPr>
        <p:blipFill>
          <a:blip r:embed="rId3">
            <a:alphaModFix amt="1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4" name="Google Shape;244;p36"/>
          <p:cNvSpPr/>
          <p:nvPr/>
        </p:nvSpPr>
        <p:spPr>
          <a:xfrm>
            <a:off x="1632867" y="3385367"/>
            <a:ext cx="3079200" cy="2938400"/>
          </a:xfrm>
          <a:prstGeom prst="rect">
            <a:avLst/>
          </a:prstGeom>
          <a:solidFill>
            <a:schemeClr val="dk2"/>
          </a:solidFill>
          <a:ln w="9525" cap="flat" cmpd="sng">
            <a:solidFill>
              <a:schemeClr val="dk2"/>
            </a:solidFill>
            <a:prstDash val="solid"/>
            <a:round/>
            <a:headEnd type="none" w="sm" len="sm"/>
            <a:tailEnd type="none" w="sm" len="sm"/>
          </a:ln>
          <a:effectLst>
            <a:glow rad="63500">
              <a:schemeClr val="accent5">
                <a:satMod val="175000"/>
                <a:alpha val="40000"/>
              </a:schemeClr>
            </a:glow>
            <a:innerShdw blurRad="63500" dist="50800" dir="13500000">
              <a:prstClr val="black">
                <a:alpha val="50000"/>
              </a:prstClr>
            </a:innerShdw>
            <a:reflection stA="24000" endPos="17000" dist="50800" dir="5400000" sy="-100000" algn="bl" rotWithShape="0"/>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5" name="Google Shape;245;p36"/>
          <p:cNvSpPr txBox="1">
            <a:spLocks noGrp="1"/>
          </p:cNvSpPr>
          <p:nvPr>
            <p:ph type="title"/>
          </p:nvPr>
        </p:nvSpPr>
        <p:spPr>
          <a:xfrm>
            <a:off x="3534000" y="2714042"/>
            <a:ext cx="5124000" cy="1122400"/>
          </a:xfrm>
          <a:prstGeom prst="rect">
            <a:avLst/>
          </a:prstGeom>
          <a:effectLst>
            <a:glow>
              <a:schemeClr val="accent1">
                <a:alpha val="40000"/>
              </a:schemeClr>
            </a:glow>
          </a:effectLst>
        </p:spPr>
        <p:txBody>
          <a:bodyPr spcFirstLastPara="1" wrap="square" lIns="121900" tIns="121900" rIns="121900" bIns="121900" anchor="ctr" anchorCtr="0">
            <a:noAutofit/>
          </a:bodyPr>
          <a:lstStyle/>
          <a:p>
            <a:r>
              <a:rPr lang="en" sz="5300">
                <a:latin typeface="Open Sans"/>
                <a:ea typeface="Open Sans"/>
                <a:cs typeface="Open Sans"/>
              </a:rPr>
              <a:t>LOGISTIC REGRESSION MODELS</a:t>
            </a:r>
            <a:endParaRPr lang="en" sz="5300">
              <a:latin typeface="Open Sans" panose="020B0606030504020204" pitchFamily="34" charset="0"/>
              <a:ea typeface="Open Sans" panose="020B0606030504020204" pitchFamily="34" charset="0"/>
              <a:cs typeface="Open Sans" panose="020B0606030504020204" pitchFamily="34" charset="0"/>
            </a:endParaRPr>
          </a:p>
        </p:txBody>
      </p:sp>
      <p:cxnSp>
        <p:nvCxnSpPr>
          <p:cNvPr id="248" name="Google Shape;248;p36"/>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cxnSp>
        <p:nvCxnSpPr>
          <p:cNvPr id="250" name="Google Shape;250;p36"/>
          <p:cNvCxnSpPr/>
          <p:nvPr/>
        </p:nvCxnSpPr>
        <p:spPr>
          <a:xfrm rot="10800000">
            <a:off x="2145333" y="593367"/>
            <a:ext cx="5460800" cy="0"/>
          </a:xfrm>
          <a:prstGeom prst="straightConnector1">
            <a:avLst/>
          </a:prstGeom>
          <a:noFill/>
          <a:ln w="19050" cap="flat" cmpd="sng">
            <a:solidFill>
              <a:schemeClr val="dk1"/>
            </a:solidFill>
            <a:prstDash val="solid"/>
            <a:round/>
            <a:headEnd type="none" w="med" len="med"/>
            <a:tailEnd type="none" w="med" len="med"/>
          </a:ln>
        </p:spPr>
      </p:cxnSp>
      <p:cxnSp>
        <p:nvCxnSpPr>
          <p:cNvPr id="255" name="Google Shape;255;p36"/>
          <p:cNvCxnSpPr/>
          <p:nvPr/>
        </p:nvCxnSpPr>
        <p:spPr>
          <a:xfrm>
            <a:off x="4086233" y="5529125"/>
            <a:ext cx="46904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963572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5982E0AA-FCA4-866E-0A18-D200A8E54EAB}"/>
              </a:ext>
            </a:extLst>
          </p:cNvPr>
          <p:cNvPicPr>
            <a:picLocks noChangeAspect="1"/>
          </p:cNvPicPr>
          <p:nvPr/>
        </p:nvPicPr>
        <p:blipFill>
          <a:blip r:embed="rId3">
            <a:alphaModFix amt="39000"/>
            <a:extLst>
              <a:ext uri="{28A0092B-C50C-407E-A947-70E740481C1C}">
                <a14:useLocalDpi xmlns:a14="http://schemas.microsoft.com/office/drawing/2010/main" val="0"/>
              </a:ext>
            </a:extLst>
          </a:blip>
          <a:stretch>
            <a:fillRect/>
          </a:stretch>
        </p:blipFill>
        <p:spPr>
          <a:xfrm>
            <a:off x="0" y="-1"/>
            <a:ext cx="12270658" cy="8701741"/>
          </a:xfrm>
          <a:prstGeom prst="rect">
            <a:avLst/>
          </a:prstGeom>
        </p:spPr>
      </p:pic>
      <p:sp>
        <p:nvSpPr>
          <p:cNvPr id="187" name="Google Shape;187;p33"/>
          <p:cNvSpPr/>
          <p:nvPr/>
        </p:nvSpPr>
        <p:spPr>
          <a:xfrm>
            <a:off x="1438733" y="2282800"/>
            <a:ext cx="920800" cy="16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88" name="Google Shape;188;p33"/>
          <p:cNvSpPr/>
          <p:nvPr/>
        </p:nvSpPr>
        <p:spPr>
          <a:xfrm>
            <a:off x="4910900" y="2282800"/>
            <a:ext cx="920800" cy="16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89" name="Google Shape;189;p33"/>
          <p:cNvSpPr/>
          <p:nvPr/>
        </p:nvSpPr>
        <p:spPr>
          <a:xfrm>
            <a:off x="8367759" y="2282800"/>
            <a:ext cx="920800" cy="16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90" name="Google Shape;190;p33"/>
          <p:cNvSpPr/>
          <p:nvPr/>
        </p:nvSpPr>
        <p:spPr>
          <a:xfrm>
            <a:off x="1438733" y="4426233"/>
            <a:ext cx="920800" cy="16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91" name="Google Shape;191;p33"/>
          <p:cNvSpPr/>
          <p:nvPr/>
        </p:nvSpPr>
        <p:spPr>
          <a:xfrm>
            <a:off x="4910900" y="4426233"/>
            <a:ext cx="920800" cy="16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92" name="Google Shape;192;p33"/>
          <p:cNvSpPr/>
          <p:nvPr/>
        </p:nvSpPr>
        <p:spPr>
          <a:xfrm>
            <a:off x="8367759" y="4426233"/>
            <a:ext cx="920800" cy="16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93" name="Google Shape;193;p33"/>
          <p:cNvSpPr/>
          <p:nvPr/>
        </p:nvSpPr>
        <p:spPr>
          <a:xfrm>
            <a:off x="0" y="0"/>
            <a:ext cx="1688400" cy="1688400"/>
          </a:xfrm>
          <a:prstGeom prst="rect">
            <a:avLst/>
          </a:prstGeom>
          <a:solidFill>
            <a:schemeClr val="dk2"/>
          </a:solidFill>
          <a:ln w="9525" cap="flat" cmpd="sng">
            <a:solidFill>
              <a:schemeClr val="dk2"/>
            </a:solidFill>
            <a:prstDash val="solid"/>
            <a:round/>
            <a:headEnd type="none" w="sm" len="sm"/>
            <a:tailEnd type="none" w="sm" len="sm"/>
          </a:ln>
          <a:effectLst>
            <a:outerShdw blurRad="50800" dist="50800" dir="5400000" sx="101000" sy="101000" algn="ctr" rotWithShape="0">
              <a:srgbClr val="000000">
                <a:alpha val="43137"/>
              </a:srgb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 name="Google Shape;194;p33"/>
          <p:cNvSpPr txBox="1">
            <a:spLocks noGrp="1"/>
          </p:cNvSpPr>
          <p:nvPr>
            <p:ph type="title" idx="21"/>
          </p:nvPr>
        </p:nvSpPr>
        <p:spPr>
          <a:xfrm>
            <a:off x="1234386" y="601008"/>
            <a:ext cx="6291200" cy="763600"/>
          </a:xfrm>
          <a:prstGeom prst="rect">
            <a:avLst/>
          </a:prstGeom>
          <a:effectLst>
            <a:reflection stA="45000" endPos="69000" dist="50800" dir="5400000" sy="-100000" algn="bl" rotWithShape="0"/>
          </a:effectLst>
        </p:spPr>
        <p:txBody>
          <a:bodyPr spcFirstLastPara="1" wrap="square" lIns="121900" tIns="121900" rIns="121900" bIns="121900" anchor="t" anchorCtr="0">
            <a:noAutofit/>
          </a:bodyPr>
          <a:lstStyle/>
          <a:p>
            <a:r>
              <a:rPr lang="en" sz="3600">
                <a:latin typeface="Open Sans"/>
                <a:ea typeface="Open Sans"/>
                <a:cs typeface="Open Sans"/>
              </a:rPr>
              <a:t>OBJECTIVES</a:t>
            </a:r>
            <a:endParaRPr lang="en" sz="3600">
              <a:latin typeface="Open Sans" panose="020B0606030504020204" pitchFamily="34" charset="0"/>
              <a:ea typeface="Open Sans" panose="020B0606030504020204" pitchFamily="34" charset="0"/>
              <a:cs typeface="Open Sans" panose="020B0606030504020204" pitchFamily="34" charset="0"/>
            </a:endParaRPr>
          </a:p>
        </p:txBody>
      </p:sp>
      <p:sp>
        <p:nvSpPr>
          <p:cNvPr id="195" name="Google Shape;195;p33"/>
          <p:cNvSpPr txBox="1">
            <a:spLocks noGrp="1"/>
          </p:cNvSpPr>
          <p:nvPr>
            <p:ph type="title"/>
          </p:nvPr>
        </p:nvSpPr>
        <p:spPr>
          <a:xfrm>
            <a:off x="1093682" y="2959094"/>
            <a:ext cx="3054400" cy="703600"/>
          </a:xfrm>
          <a:prstGeom prst="rect">
            <a:avLst/>
          </a:prstGeom>
        </p:spPr>
        <p:txBody>
          <a:bodyPr spcFirstLastPara="1" wrap="square" lIns="121900" tIns="121900" rIns="121900" bIns="121900" anchor="b" anchorCtr="0">
            <a:noAutofit/>
          </a:bodyPr>
          <a:lstStyle/>
          <a:p>
            <a:r>
              <a:rPr lang="en">
                <a:latin typeface="Open Sans" panose="020B0606030504020204" pitchFamily="34" charset="0"/>
                <a:ea typeface="Open Sans" panose="020B0606030504020204" pitchFamily="34" charset="0"/>
                <a:cs typeface="Open Sans" panose="020B0606030504020204" pitchFamily="34" charset="0"/>
              </a:rPr>
              <a:t>CLEANING THE DATA</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96" name="Google Shape;196;p33"/>
          <p:cNvSpPr txBox="1">
            <a:spLocks noGrp="1"/>
          </p:cNvSpPr>
          <p:nvPr>
            <p:ph type="title" idx="2"/>
          </p:nvPr>
        </p:nvSpPr>
        <p:spPr>
          <a:xfrm>
            <a:off x="1096137" y="2018000"/>
            <a:ext cx="1042800" cy="478400"/>
          </a:xfrm>
          <a:prstGeom prst="rect">
            <a:avLst/>
          </a:prstGeom>
        </p:spPr>
        <p:txBody>
          <a:bodyPr spcFirstLastPara="1" wrap="square" lIns="121900" tIns="121900" rIns="121900" bIns="121900" anchor="ctr" anchorCtr="0">
            <a:noAutofit/>
          </a:bodyPr>
          <a:lstStyle/>
          <a:p>
            <a:r>
              <a:rPr lang="en">
                <a:latin typeface="Open Sans" panose="020B0606030504020204" pitchFamily="34" charset="0"/>
                <a:ea typeface="Open Sans" panose="020B0606030504020204" pitchFamily="34" charset="0"/>
                <a:cs typeface="Open Sans" panose="020B0606030504020204" pitchFamily="34" charset="0"/>
              </a:rPr>
              <a:t>01</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98" name="Google Shape;198;p33"/>
          <p:cNvSpPr txBox="1">
            <a:spLocks noGrp="1"/>
          </p:cNvSpPr>
          <p:nvPr>
            <p:ph type="title" idx="3"/>
          </p:nvPr>
        </p:nvSpPr>
        <p:spPr>
          <a:xfrm>
            <a:off x="4561849" y="2917650"/>
            <a:ext cx="3054400" cy="703600"/>
          </a:xfrm>
          <a:prstGeom prst="rect">
            <a:avLst/>
          </a:prstGeom>
        </p:spPr>
        <p:txBody>
          <a:bodyPr spcFirstLastPara="1" wrap="square" lIns="121900" tIns="121900" rIns="121900" bIns="121900" anchor="b" anchorCtr="0">
            <a:noAutofit/>
          </a:bodyPr>
          <a:lstStyle/>
          <a:p>
            <a:r>
              <a:rPr lang="en">
                <a:latin typeface="Open Sans" panose="020B0606030504020204" pitchFamily="34" charset="0"/>
                <a:ea typeface="Open Sans" panose="020B0606030504020204" pitchFamily="34" charset="0"/>
                <a:cs typeface="Open Sans" panose="020B0606030504020204" pitchFamily="34" charset="0"/>
              </a:rPr>
              <a:t>DATA VISUALIZATIONS</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99" name="Google Shape;199;p33"/>
          <p:cNvSpPr txBox="1">
            <a:spLocks noGrp="1"/>
          </p:cNvSpPr>
          <p:nvPr>
            <p:ph type="title" idx="4"/>
          </p:nvPr>
        </p:nvSpPr>
        <p:spPr>
          <a:xfrm>
            <a:off x="4561865" y="2018000"/>
            <a:ext cx="1042800" cy="478400"/>
          </a:xfrm>
          <a:prstGeom prst="rect">
            <a:avLst/>
          </a:prstGeom>
        </p:spPr>
        <p:txBody>
          <a:bodyPr spcFirstLastPara="1" wrap="square" lIns="121900" tIns="121900" rIns="121900" bIns="121900" anchor="ctr" anchorCtr="0">
            <a:noAutofit/>
          </a:bodyPr>
          <a:lstStyle/>
          <a:p>
            <a:r>
              <a:rPr lang="en">
                <a:latin typeface="Open Sans" panose="020B0606030504020204" pitchFamily="34" charset="0"/>
                <a:ea typeface="Open Sans" panose="020B0606030504020204" pitchFamily="34" charset="0"/>
                <a:cs typeface="Open Sans" panose="020B0606030504020204" pitchFamily="34" charset="0"/>
              </a:rPr>
              <a:t>02</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1" name="Google Shape;201;p33"/>
          <p:cNvSpPr txBox="1">
            <a:spLocks noGrp="1"/>
          </p:cNvSpPr>
          <p:nvPr>
            <p:ph type="title" idx="6"/>
          </p:nvPr>
        </p:nvSpPr>
        <p:spPr>
          <a:xfrm>
            <a:off x="8096666" y="3303562"/>
            <a:ext cx="3674295" cy="703600"/>
          </a:xfrm>
          <a:prstGeom prst="rect">
            <a:avLst/>
          </a:prstGeom>
        </p:spPr>
        <p:txBody>
          <a:bodyPr spcFirstLastPara="1" wrap="square" lIns="121900" tIns="121900" rIns="121900" bIns="121900" anchor="b" anchorCtr="0">
            <a:noAutofit/>
          </a:bodyPr>
          <a:lstStyle/>
          <a:p>
            <a:r>
              <a:rPr lang="en">
                <a:latin typeface="Open Sans" panose="020B0606030504020204" pitchFamily="34" charset="0"/>
                <a:ea typeface="Open Sans" panose="020B0606030504020204" pitchFamily="34" charset="0"/>
                <a:cs typeface="Open Sans" panose="020B0606030504020204" pitchFamily="34" charset="0"/>
              </a:rPr>
              <a:t>LOGISTIC REGRESSION MODELS</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2" name="Google Shape;202;p33"/>
          <p:cNvSpPr txBox="1">
            <a:spLocks noGrp="1"/>
          </p:cNvSpPr>
          <p:nvPr>
            <p:ph type="title" idx="7"/>
          </p:nvPr>
        </p:nvSpPr>
        <p:spPr>
          <a:xfrm>
            <a:off x="8030004" y="2018000"/>
            <a:ext cx="1042800" cy="478400"/>
          </a:xfrm>
          <a:prstGeom prst="rect">
            <a:avLst/>
          </a:prstGeom>
        </p:spPr>
        <p:txBody>
          <a:bodyPr spcFirstLastPara="1" wrap="square" lIns="121900" tIns="121900" rIns="121900" bIns="121900" anchor="ctr" anchorCtr="0">
            <a:noAutofit/>
          </a:bodyPr>
          <a:lstStyle/>
          <a:p>
            <a:r>
              <a:rPr lang="en">
                <a:latin typeface="Open Sans" panose="020B0606030504020204" pitchFamily="34" charset="0"/>
                <a:ea typeface="Open Sans" panose="020B0606030504020204" pitchFamily="34" charset="0"/>
                <a:cs typeface="Open Sans" panose="020B0606030504020204" pitchFamily="34" charset="0"/>
              </a:rPr>
              <a:t>03</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4" name="Google Shape;204;p33"/>
          <p:cNvSpPr txBox="1">
            <a:spLocks noGrp="1"/>
          </p:cNvSpPr>
          <p:nvPr>
            <p:ph type="title" idx="9"/>
          </p:nvPr>
        </p:nvSpPr>
        <p:spPr>
          <a:xfrm>
            <a:off x="1093682" y="5144576"/>
            <a:ext cx="3054400" cy="703600"/>
          </a:xfrm>
          <a:prstGeom prst="rect">
            <a:avLst/>
          </a:prstGeom>
        </p:spPr>
        <p:txBody>
          <a:bodyPr spcFirstLastPara="1" wrap="square" lIns="121900" tIns="121900" rIns="121900" bIns="121900" anchor="b" anchorCtr="0">
            <a:noAutofit/>
          </a:bodyPr>
          <a:lstStyle/>
          <a:p>
            <a:r>
              <a:rPr lang="en">
                <a:latin typeface="Open Sans" panose="020B0606030504020204" pitchFamily="34" charset="0"/>
                <a:ea typeface="Open Sans" panose="020B0606030504020204" pitchFamily="34" charset="0"/>
                <a:cs typeface="Open Sans" panose="020B0606030504020204" pitchFamily="34" charset="0"/>
              </a:rPr>
              <a:t>FURTHER IMPROVEMENTS</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5" name="Google Shape;205;p33"/>
          <p:cNvSpPr txBox="1">
            <a:spLocks noGrp="1"/>
          </p:cNvSpPr>
          <p:nvPr>
            <p:ph type="title" idx="13"/>
          </p:nvPr>
        </p:nvSpPr>
        <p:spPr>
          <a:xfrm>
            <a:off x="1096137" y="4164435"/>
            <a:ext cx="1042800" cy="478400"/>
          </a:xfrm>
          <a:prstGeom prst="rect">
            <a:avLst/>
          </a:prstGeom>
        </p:spPr>
        <p:txBody>
          <a:bodyPr spcFirstLastPara="1" wrap="square" lIns="121900" tIns="121900" rIns="121900" bIns="121900" anchor="ctr" anchorCtr="0">
            <a:noAutofit/>
          </a:bodyPr>
          <a:lstStyle/>
          <a:p>
            <a:r>
              <a:rPr lang="en">
                <a:latin typeface="Open Sans" panose="020B0606030504020204" pitchFamily="34" charset="0"/>
                <a:ea typeface="Open Sans" panose="020B0606030504020204" pitchFamily="34" charset="0"/>
                <a:cs typeface="Open Sans" panose="020B0606030504020204" pitchFamily="34" charset="0"/>
              </a:rPr>
              <a:t>04</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7" name="Google Shape;207;p33"/>
          <p:cNvSpPr txBox="1">
            <a:spLocks noGrp="1"/>
          </p:cNvSpPr>
          <p:nvPr>
            <p:ph type="title" idx="15"/>
          </p:nvPr>
        </p:nvSpPr>
        <p:spPr>
          <a:xfrm>
            <a:off x="4561849" y="4686501"/>
            <a:ext cx="3054400" cy="703600"/>
          </a:xfrm>
          <a:prstGeom prst="rect">
            <a:avLst/>
          </a:prstGeom>
        </p:spPr>
        <p:txBody>
          <a:bodyPr spcFirstLastPara="1" wrap="square" lIns="121900" tIns="121900" rIns="121900" bIns="121900" anchor="b" anchorCtr="0">
            <a:noAutofit/>
          </a:bodyPr>
          <a:lstStyle/>
          <a:p>
            <a:r>
              <a:rPr lang="en" sz="2650">
                <a:latin typeface="Open Sans"/>
                <a:ea typeface="Open Sans"/>
                <a:cs typeface="Open Sans"/>
              </a:rPr>
              <a:t>WEAKNESSES</a:t>
            </a:r>
            <a:endParaRPr lang="en" sz="2650">
              <a:latin typeface="Open Sans" panose="020B0606030504020204" pitchFamily="34" charset="0"/>
              <a:ea typeface="Open Sans" panose="020B0606030504020204" pitchFamily="34" charset="0"/>
              <a:cs typeface="Open Sans" panose="020B0606030504020204" pitchFamily="34" charset="0"/>
            </a:endParaRPr>
          </a:p>
        </p:txBody>
      </p:sp>
      <p:sp>
        <p:nvSpPr>
          <p:cNvPr id="208" name="Google Shape;208;p33"/>
          <p:cNvSpPr txBox="1">
            <a:spLocks noGrp="1"/>
          </p:cNvSpPr>
          <p:nvPr>
            <p:ph type="title" idx="16"/>
          </p:nvPr>
        </p:nvSpPr>
        <p:spPr>
          <a:xfrm>
            <a:off x="4561865" y="4164435"/>
            <a:ext cx="1042800" cy="478400"/>
          </a:xfrm>
          <a:prstGeom prst="rect">
            <a:avLst/>
          </a:prstGeom>
        </p:spPr>
        <p:txBody>
          <a:bodyPr spcFirstLastPara="1" wrap="square" lIns="121900" tIns="121900" rIns="121900" bIns="121900" anchor="ctr" anchorCtr="0">
            <a:noAutofit/>
          </a:bodyPr>
          <a:lstStyle/>
          <a:p>
            <a:r>
              <a:rPr lang="en">
                <a:latin typeface="Open Sans" panose="020B0606030504020204" pitchFamily="34" charset="0"/>
                <a:ea typeface="Open Sans" panose="020B0606030504020204" pitchFamily="34" charset="0"/>
                <a:cs typeface="Open Sans" panose="020B0606030504020204" pitchFamily="34" charset="0"/>
              </a:rPr>
              <a:t>05</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0" name="Google Shape;210;p33"/>
          <p:cNvSpPr txBox="1">
            <a:spLocks noGrp="1"/>
          </p:cNvSpPr>
          <p:nvPr>
            <p:ph type="title" idx="18"/>
          </p:nvPr>
        </p:nvSpPr>
        <p:spPr>
          <a:xfrm>
            <a:off x="8030016" y="4686501"/>
            <a:ext cx="3054400" cy="703600"/>
          </a:xfrm>
          <a:prstGeom prst="rect">
            <a:avLst/>
          </a:prstGeom>
        </p:spPr>
        <p:txBody>
          <a:bodyPr spcFirstLastPara="1" wrap="square" lIns="121900" tIns="121900" rIns="121900" bIns="121900" anchor="b" anchorCtr="0">
            <a:noAutofit/>
          </a:bodyPr>
          <a:lstStyle/>
          <a:p>
            <a:r>
              <a:rPr lang="en">
                <a:latin typeface="Open Sans" panose="020B0606030504020204" pitchFamily="34" charset="0"/>
                <a:ea typeface="Open Sans" panose="020B0606030504020204" pitchFamily="34" charset="0"/>
                <a:cs typeface="Open Sans" panose="020B0606030504020204" pitchFamily="34" charset="0"/>
              </a:rPr>
              <a:t>KEY POINTS</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1" name="Google Shape;211;p33"/>
          <p:cNvSpPr txBox="1">
            <a:spLocks noGrp="1"/>
          </p:cNvSpPr>
          <p:nvPr>
            <p:ph type="title" idx="19"/>
          </p:nvPr>
        </p:nvSpPr>
        <p:spPr>
          <a:xfrm>
            <a:off x="8030004" y="4164435"/>
            <a:ext cx="1042800" cy="478400"/>
          </a:xfrm>
          <a:prstGeom prst="rect">
            <a:avLst/>
          </a:prstGeom>
        </p:spPr>
        <p:txBody>
          <a:bodyPr spcFirstLastPara="1" wrap="square" lIns="121900" tIns="121900" rIns="121900" bIns="121900" anchor="ctr" anchorCtr="0">
            <a:noAutofit/>
          </a:bodyPr>
          <a:lstStyle/>
          <a:p>
            <a:r>
              <a:rPr lang="en">
                <a:latin typeface="Open Sans" panose="020B0606030504020204" pitchFamily="34" charset="0"/>
                <a:ea typeface="Open Sans" panose="020B0606030504020204" pitchFamily="34" charset="0"/>
                <a:cs typeface="Open Sans" panose="020B0606030504020204" pitchFamily="34" charset="0"/>
              </a:rPr>
              <a:t>06</a:t>
            </a:r>
            <a:endParaRPr>
              <a:latin typeface="Open Sans" panose="020B0606030504020204" pitchFamily="34" charset="0"/>
              <a:ea typeface="Open Sans" panose="020B0606030504020204" pitchFamily="34" charset="0"/>
              <a:cs typeface="Open Sans" panose="020B0606030504020204" pitchFamily="34" charset="0"/>
            </a:endParaRPr>
          </a:p>
        </p:txBody>
      </p:sp>
      <p:cxnSp>
        <p:nvCxnSpPr>
          <p:cNvPr id="213" name="Google Shape;213;p33"/>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cxnSp>
        <p:nvCxnSpPr>
          <p:cNvPr id="214" name="Google Shape;214;p33"/>
          <p:cNvCxnSpPr/>
          <p:nvPr/>
        </p:nvCxnSpPr>
        <p:spPr>
          <a:xfrm>
            <a:off x="7501600" y="1055067"/>
            <a:ext cx="46904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0"/>
        <p:cNvGrpSpPr/>
        <p:nvPr/>
      </p:nvGrpSpPr>
      <p:grpSpPr>
        <a:xfrm>
          <a:off x="0" y="0"/>
          <a:ext cx="0" cy="0"/>
          <a:chOff x="0" y="0"/>
          <a:chExt cx="0" cy="0"/>
        </a:xfrm>
      </p:grpSpPr>
      <p:pic>
        <p:nvPicPr>
          <p:cNvPr id="9" name="Picture 8">
            <a:extLst>
              <a:ext uri="{FF2B5EF4-FFF2-40B4-BE49-F238E27FC236}">
                <a16:creationId xmlns:a16="http://schemas.microsoft.com/office/drawing/2014/main" id="{6AC63D46-E490-709A-811E-67EF253F3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8332" y="5498340"/>
            <a:ext cx="8388043" cy="633059"/>
          </a:xfrm>
          <a:prstGeom prst="rect">
            <a:avLst/>
          </a:prstGeom>
        </p:spPr>
      </p:pic>
      <p:sp>
        <p:nvSpPr>
          <p:cNvPr id="381" name="Google Shape;381;p41"/>
          <p:cNvSpPr/>
          <p:nvPr/>
        </p:nvSpPr>
        <p:spPr>
          <a:xfrm>
            <a:off x="3" y="0"/>
            <a:ext cx="1688800" cy="68580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solidFill>
                <a:srgbClr val="00B0F0"/>
              </a:solidFill>
              <a:latin typeface="Arial"/>
              <a:cs typeface="Arial"/>
              <a:sym typeface="Arial"/>
            </a:endParaRPr>
          </a:p>
        </p:txBody>
      </p:sp>
      <p:cxnSp>
        <p:nvCxnSpPr>
          <p:cNvPr id="389" name="Google Shape;389;p41"/>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grpSp>
        <p:nvGrpSpPr>
          <p:cNvPr id="390" name="Google Shape;390;p41"/>
          <p:cNvGrpSpPr/>
          <p:nvPr/>
        </p:nvGrpSpPr>
        <p:grpSpPr>
          <a:xfrm>
            <a:off x="911275" y="888642"/>
            <a:ext cx="6685333" cy="1300"/>
            <a:chOff x="690600" y="445025"/>
            <a:chExt cx="5014000" cy="975"/>
          </a:xfrm>
        </p:grpSpPr>
        <p:cxnSp>
          <p:nvCxnSpPr>
            <p:cNvPr id="391" name="Google Shape;391;p41"/>
            <p:cNvCxnSpPr/>
            <p:nvPr/>
          </p:nvCxnSpPr>
          <p:spPr>
            <a:xfrm rot="10800000">
              <a:off x="1609000" y="445025"/>
              <a:ext cx="4095600" cy="0"/>
            </a:xfrm>
            <a:prstGeom prst="straightConnector1">
              <a:avLst/>
            </a:prstGeom>
            <a:noFill/>
            <a:ln w="19050" cap="flat" cmpd="sng">
              <a:solidFill>
                <a:schemeClr val="dk1"/>
              </a:solidFill>
              <a:prstDash val="solid"/>
              <a:round/>
              <a:headEnd type="none" w="med" len="med"/>
              <a:tailEnd type="none" w="med" len="med"/>
            </a:ln>
          </p:spPr>
        </p:cxnSp>
        <p:cxnSp>
          <p:nvCxnSpPr>
            <p:cNvPr id="394" name="Google Shape;394;p41"/>
            <p:cNvCxnSpPr/>
            <p:nvPr/>
          </p:nvCxnSpPr>
          <p:spPr>
            <a:xfrm>
              <a:off x="690600" y="446000"/>
              <a:ext cx="402900" cy="0"/>
            </a:xfrm>
            <a:prstGeom prst="straightConnector1">
              <a:avLst/>
            </a:prstGeom>
            <a:noFill/>
            <a:ln w="38100" cap="flat" cmpd="sng">
              <a:solidFill>
                <a:schemeClr val="dk1"/>
              </a:solidFill>
              <a:prstDash val="solid"/>
              <a:round/>
              <a:headEnd type="none" w="med" len="med"/>
              <a:tailEnd type="none" w="med" len="med"/>
            </a:ln>
          </p:spPr>
        </p:cxnSp>
      </p:grpSp>
      <p:sp>
        <p:nvSpPr>
          <p:cNvPr id="3" name="Google Shape;277;p38">
            <a:extLst>
              <a:ext uri="{FF2B5EF4-FFF2-40B4-BE49-F238E27FC236}">
                <a16:creationId xmlns:a16="http://schemas.microsoft.com/office/drawing/2014/main" id="{DF7AF366-BD8E-9D29-AA98-C905332E4490}"/>
              </a:ext>
            </a:extLst>
          </p:cNvPr>
          <p:cNvSpPr txBox="1">
            <a:spLocks noGrp="1"/>
          </p:cNvSpPr>
          <p:nvPr>
            <p:ph type="title"/>
          </p:nvPr>
        </p:nvSpPr>
        <p:spPr>
          <a:xfrm>
            <a:off x="1918332" y="205872"/>
            <a:ext cx="10882192" cy="763600"/>
          </a:xfrm>
          <a:prstGeom prst="rect">
            <a:avLst/>
          </a:prstGeom>
        </p:spPr>
        <p:txBody>
          <a:bodyPr spcFirstLastPara="1" wrap="square" lIns="121900" tIns="121900" rIns="121900" bIns="121900" anchor="t" anchorCtr="0">
            <a:noAutofit/>
          </a:bodyPr>
          <a:lstStyle/>
          <a:p>
            <a:r>
              <a:rPr lang="en" sz="2800">
                <a:latin typeface="Open Sans"/>
                <a:ea typeface="Open Sans"/>
                <a:cs typeface="Open Sans"/>
              </a:rPr>
              <a:t>LOGISTIC REGRESSION MODEL 1 (BEST FEATURES ONLY) </a:t>
            </a:r>
            <a:endParaRPr lang="en" sz="2800">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descr="Chart, scatter chart&#10;&#10;Description automatically generated">
            <a:extLst>
              <a:ext uri="{FF2B5EF4-FFF2-40B4-BE49-F238E27FC236}">
                <a16:creationId xmlns:a16="http://schemas.microsoft.com/office/drawing/2014/main" id="{F32AAF6D-BEB9-F499-AD83-6619792C15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0766" y="969472"/>
            <a:ext cx="4351072" cy="3421659"/>
          </a:xfrm>
          <a:prstGeom prst="rect">
            <a:avLst/>
          </a:prstGeom>
        </p:spPr>
      </p:pic>
      <p:sp>
        <p:nvSpPr>
          <p:cNvPr id="12" name="Rectangle: Rounded Corners 11">
            <a:extLst>
              <a:ext uri="{FF2B5EF4-FFF2-40B4-BE49-F238E27FC236}">
                <a16:creationId xmlns:a16="http://schemas.microsoft.com/office/drawing/2014/main" id="{1A0F36EB-DF70-B1AF-8D4D-5E0A32995BF5}"/>
              </a:ext>
            </a:extLst>
          </p:cNvPr>
          <p:cNvSpPr/>
          <p:nvPr/>
        </p:nvSpPr>
        <p:spPr>
          <a:xfrm>
            <a:off x="5569892" y="5762562"/>
            <a:ext cx="2711429" cy="317288"/>
          </a:xfrm>
          <a:prstGeom prst="roundRect">
            <a:avLst/>
          </a:prstGeom>
          <a:noFill/>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Google Shape;277;p38">
            <a:extLst>
              <a:ext uri="{FF2B5EF4-FFF2-40B4-BE49-F238E27FC236}">
                <a16:creationId xmlns:a16="http://schemas.microsoft.com/office/drawing/2014/main" id="{2AD4C4CD-AE41-D648-6AE8-B55BED2406A3}"/>
              </a:ext>
            </a:extLst>
          </p:cNvPr>
          <p:cNvSpPr txBox="1">
            <a:spLocks/>
          </p:cNvSpPr>
          <p:nvPr/>
        </p:nvSpPr>
        <p:spPr>
          <a:xfrm>
            <a:off x="7540933" y="4781820"/>
            <a:ext cx="4560905" cy="1929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Epilogue"/>
              <a:buNone/>
              <a:defRPr sz="5467" b="1"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2pPr>
            <a:lvl3pPr marR="0" lvl="2"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3pPr>
            <a:lvl4pPr marR="0" lvl="3"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4pPr>
            <a:lvl5pPr marR="0" lvl="4"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5pPr>
            <a:lvl6pPr marR="0" lvl="5"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6pPr>
            <a:lvl7pPr marR="0" lvl="6"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7pPr>
            <a:lvl8pPr marR="0" lvl="7"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8pPr>
            <a:lvl9pPr marR="0" lvl="8"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9pPr>
          </a:lstStyle>
          <a:p>
            <a:r>
              <a:rPr lang="en" sz="2400" kern="0">
                <a:latin typeface="Open Sans"/>
                <a:ea typeface="Open Sans"/>
                <a:cs typeface="Open Sans"/>
              </a:rPr>
              <a:t>BUT HOW DOES THIS WORK?</a:t>
            </a:r>
          </a:p>
        </p:txBody>
      </p:sp>
      <p:pic>
        <p:nvPicPr>
          <p:cNvPr id="5" name="Picture 4" descr="Text&#10;&#10;Description automatically generated">
            <a:extLst>
              <a:ext uri="{FF2B5EF4-FFF2-40B4-BE49-F238E27FC236}">
                <a16:creationId xmlns:a16="http://schemas.microsoft.com/office/drawing/2014/main" id="{487E1BC2-3647-494F-DDAE-1109D7C653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4503" y="1089435"/>
            <a:ext cx="5912244" cy="3004583"/>
          </a:xfrm>
          <a:prstGeom prst="rect">
            <a:avLst/>
          </a:prstGeom>
        </p:spPr>
      </p:pic>
      <p:sp>
        <p:nvSpPr>
          <p:cNvPr id="14" name="Rectangle: Rounded Corners 13">
            <a:extLst>
              <a:ext uri="{FF2B5EF4-FFF2-40B4-BE49-F238E27FC236}">
                <a16:creationId xmlns:a16="http://schemas.microsoft.com/office/drawing/2014/main" id="{C420ADFB-1857-F07F-67C6-31C55E786678}"/>
              </a:ext>
            </a:extLst>
          </p:cNvPr>
          <p:cNvSpPr/>
          <p:nvPr/>
        </p:nvSpPr>
        <p:spPr>
          <a:xfrm>
            <a:off x="4658207" y="1530400"/>
            <a:ext cx="364836" cy="166254"/>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ED1328BE-9FF1-4EB8-4425-2A5EBB657245}"/>
              </a:ext>
            </a:extLst>
          </p:cNvPr>
          <p:cNvSpPr/>
          <p:nvPr/>
        </p:nvSpPr>
        <p:spPr>
          <a:xfrm>
            <a:off x="5981786" y="5498339"/>
            <a:ext cx="615296" cy="272841"/>
          </a:xfrm>
          <a:prstGeom prst="roundRect">
            <a:avLst/>
          </a:prstGeom>
          <a:noFill/>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13572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0"/>
        <p:cNvGrpSpPr/>
        <p:nvPr/>
      </p:nvGrpSpPr>
      <p:grpSpPr>
        <a:xfrm>
          <a:off x="0" y="0"/>
          <a:ext cx="0" cy="0"/>
          <a:chOff x="0" y="0"/>
          <a:chExt cx="0" cy="0"/>
        </a:xfrm>
      </p:grpSpPr>
      <p:pic>
        <p:nvPicPr>
          <p:cNvPr id="19" name="Picture 18">
            <a:extLst>
              <a:ext uri="{FF2B5EF4-FFF2-40B4-BE49-F238E27FC236}">
                <a16:creationId xmlns:a16="http://schemas.microsoft.com/office/drawing/2014/main" id="{7558E156-FEFC-12CF-680C-39A513650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8332" y="5969359"/>
            <a:ext cx="9574577" cy="698501"/>
          </a:xfrm>
          <a:prstGeom prst="rect">
            <a:avLst/>
          </a:prstGeom>
        </p:spPr>
      </p:pic>
      <p:pic>
        <p:nvPicPr>
          <p:cNvPr id="16" name="Picture 15" descr="Text&#10;&#10;Description automatically generated">
            <a:extLst>
              <a:ext uri="{FF2B5EF4-FFF2-40B4-BE49-F238E27FC236}">
                <a16:creationId xmlns:a16="http://schemas.microsoft.com/office/drawing/2014/main" id="{37C6670B-67E5-C51F-A5E7-4DDA72A88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8332" y="1073232"/>
            <a:ext cx="5705844" cy="2904637"/>
          </a:xfrm>
          <a:prstGeom prst="rect">
            <a:avLst/>
          </a:prstGeom>
        </p:spPr>
      </p:pic>
      <p:sp>
        <p:nvSpPr>
          <p:cNvPr id="381" name="Google Shape;381;p41"/>
          <p:cNvSpPr/>
          <p:nvPr/>
        </p:nvSpPr>
        <p:spPr>
          <a:xfrm>
            <a:off x="3" y="0"/>
            <a:ext cx="1688800" cy="68580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solidFill>
                <a:srgbClr val="00B0F0"/>
              </a:solidFill>
              <a:latin typeface="Arial"/>
              <a:cs typeface="Arial"/>
              <a:sym typeface="Arial"/>
            </a:endParaRPr>
          </a:p>
        </p:txBody>
      </p:sp>
      <p:cxnSp>
        <p:nvCxnSpPr>
          <p:cNvPr id="389" name="Google Shape;389;p41"/>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grpSp>
        <p:nvGrpSpPr>
          <p:cNvPr id="390" name="Google Shape;390;p41"/>
          <p:cNvGrpSpPr/>
          <p:nvPr/>
        </p:nvGrpSpPr>
        <p:grpSpPr>
          <a:xfrm>
            <a:off x="911275" y="888642"/>
            <a:ext cx="6685333" cy="1300"/>
            <a:chOff x="690600" y="445025"/>
            <a:chExt cx="5014000" cy="975"/>
          </a:xfrm>
        </p:grpSpPr>
        <p:cxnSp>
          <p:nvCxnSpPr>
            <p:cNvPr id="391" name="Google Shape;391;p41"/>
            <p:cNvCxnSpPr/>
            <p:nvPr/>
          </p:nvCxnSpPr>
          <p:spPr>
            <a:xfrm rot="10800000">
              <a:off x="1609000" y="445025"/>
              <a:ext cx="4095600" cy="0"/>
            </a:xfrm>
            <a:prstGeom prst="straightConnector1">
              <a:avLst/>
            </a:prstGeom>
            <a:noFill/>
            <a:ln w="19050" cap="flat" cmpd="sng">
              <a:solidFill>
                <a:schemeClr val="dk1"/>
              </a:solidFill>
              <a:prstDash val="solid"/>
              <a:round/>
              <a:headEnd type="none" w="med" len="med"/>
              <a:tailEnd type="none" w="med" len="med"/>
            </a:ln>
          </p:spPr>
        </p:cxnSp>
        <p:cxnSp>
          <p:nvCxnSpPr>
            <p:cNvPr id="394" name="Google Shape;394;p41"/>
            <p:cNvCxnSpPr/>
            <p:nvPr/>
          </p:nvCxnSpPr>
          <p:spPr>
            <a:xfrm>
              <a:off x="690600" y="446000"/>
              <a:ext cx="402900" cy="0"/>
            </a:xfrm>
            <a:prstGeom prst="straightConnector1">
              <a:avLst/>
            </a:prstGeom>
            <a:noFill/>
            <a:ln w="38100" cap="flat" cmpd="sng">
              <a:solidFill>
                <a:schemeClr val="dk1"/>
              </a:solidFill>
              <a:prstDash val="solid"/>
              <a:round/>
              <a:headEnd type="none" w="med" len="med"/>
              <a:tailEnd type="none" w="med" len="med"/>
            </a:ln>
          </p:spPr>
        </p:cxnSp>
      </p:grpSp>
      <p:sp>
        <p:nvSpPr>
          <p:cNvPr id="3" name="Google Shape;277;p38">
            <a:extLst>
              <a:ext uri="{FF2B5EF4-FFF2-40B4-BE49-F238E27FC236}">
                <a16:creationId xmlns:a16="http://schemas.microsoft.com/office/drawing/2014/main" id="{DF7AF366-BD8E-9D29-AA98-C905332E4490}"/>
              </a:ext>
            </a:extLst>
          </p:cNvPr>
          <p:cNvSpPr txBox="1">
            <a:spLocks noGrp="1"/>
          </p:cNvSpPr>
          <p:nvPr>
            <p:ph type="title"/>
          </p:nvPr>
        </p:nvSpPr>
        <p:spPr>
          <a:xfrm>
            <a:off x="1918332" y="205872"/>
            <a:ext cx="10882192" cy="763600"/>
          </a:xfrm>
          <a:prstGeom prst="rect">
            <a:avLst/>
          </a:prstGeom>
        </p:spPr>
        <p:txBody>
          <a:bodyPr spcFirstLastPara="1" wrap="square" lIns="121900" tIns="121900" rIns="121900" bIns="121900" anchor="t" anchorCtr="0">
            <a:noAutofit/>
          </a:bodyPr>
          <a:lstStyle/>
          <a:p>
            <a:r>
              <a:rPr lang="en" sz="3200">
                <a:latin typeface="Open Sans"/>
                <a:ea typeface="Open Sans"/>
                <a:cs typeface="Open Sans"/>
              </a:rPr>
              <a:t>LRM1 (BEST FEATURES ONLY - STANDARDIZED) </a:t>
            </a:r>
            <a:endParaRPr lang="en" sz="3200">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descr="Chart, scatter chart&#10;&#10;Description automatically generated">
            <a:extLst>
              <a:ext uri="{FF2B5EF4-FFF2-40B4-BE49-F238E27FC236}">
                <a16:creationId xmlns:a16="http://schemas.microsoft.com/office/drawing/2014/main" id="{F32AAF6D-BEB9-F499-AD83-6619792C15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0766" y="969472"/>
            <a:ext cx="4351072" cy="3421659"/>
          </a:xfrm>
          <a:prstGeom prst="rect">
            <a:avLst/>
          </a:prstGeom>
        </p:spPr>
      </p:pic>
      <p:sp>
        <p:nvSpPr>
          <p:cNvPr id="12" name="Rectangle: Rounded Corners 11">
            <a:extLst>
              <a:ext uri="{FF2B5EF4-FFF2-40B4-BE49-F238E27FC236}">
                <a16:creationId xmlns:a16="http://schemas.microsoft.com/office/drawing/2014/main" id="{1A0F36EB-DF70-B1AF-8D4D-5E0A32995BF5}"/>
              </a:ext>
            </a:extLst>
          </p:cNvPr>
          <p:cNvSpPr/>
          <p:nvPr/>
        </p:nvSpPr>
        <p:spPr>
          <a:xfrm>
            <a:off x="6280905" y="6332756"/>
            <a:ext cx="2907943" cy="283676"/>
          </a:xfrm>
          <a:prstGeom prst="roundRect">
            <a:avLst/>
          </a:prstGeom>
          <a:noFill/>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Google Shape;277;p38">
            <a:extLst>
              <a:ext uri="{FF2B5EF4-FFF2-40B4-BE49-F238E27FC236}">
                <a16:creationId xmlns:a16="http://schemas.microsoft.com/office/drawing/2014/main" id="{2AD4C4CD-AE41-D648-6AE8-B55BED2406A3}"/>
              </a:ext>
            </a:extLst>
          </p:cNvPr>
          <p:cNvSpPr txBox="1">
            <a:spLocks/>
          </p:cNvSpPr>
          <p:nvPr/>
        </p:nvSpPr>
        <p:spPr>
          <a:xfrm>
            <a:off x="7540933" y="4781820"/>
            <a:ext cx="4560905" cy="1929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Epilogue"/>
              <a:buNone/>
              <a:defRPr sz="5467" b="1"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2pPr>
            <a:lvl3pPr marR="0" lvl="2"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3pPr>
            <a:lvl4pPr marR="0" lvl="3"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4pPr>
            <a:lvl5pPr marR="0" lvl="4"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5pPr>
            <a:lvl6pPr marR="0" lvl="5"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6pPr>
            <a:lvl7pPr marR="0" lvl="6"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7pPr>
            <a:lvl8pPr marR="0" lvl="7"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8pPr>
            <a:lvl9pPr marR="0" lvl="8"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9pPr>
          </a:lstStyle>
          <a:p>
            <a:r>
              <a:rPr lang="en" sz="2400" kern="0">
                <a:latin typeface="Open Sans"/>
                <a:ea typeface="Open Sans"/>
                <a:cs typeface="Open Sans"/>
              </a:rPr>
              <a:t>BUT HOW DOES THIS WORK?</a:t>
            </a:r>
          </a:p>
        </p:txBody>
      </p:sp>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F1CFB7BE-02AF-8BE4-EE13-91B43CB1FFCC}"/>
                  </a:ext>
                </a:extLst>
              </p14:cNvPr>
              <p14:cNvContentPartPr/>
              <p14:nvPr/>
            </p14:nvContentPartPr>
            <p14:xfrm>
              <a:off x="1990897" y="3429000"/>
              <a:ext cx="3988415" cy="45719"/>
            </p14:xfrm>
          </p:contentPart>
        </mc:Choice>
        <mc:Fallback xmlns="">
          <p:pic>
            <p:nvPicPr>
              <p:cNvPr id="11" name="Ink 10">
                <a:extLst>
                  <a:ext uri="{FF2B5EF4-FFF2-40B4-BE49-F238E27FC236}">
                    <a16:creationId xmlns:a16="http://schemas.microsoft.com/office/drawing/2014/main" id="{F1CFB7BE-02AF-8BE4-EE13-91B43CB1FFCC}"/>
                  </a:ext>
                </a:extLst>
              </p:cNvPr>
              <p:cNvPicPr/>
              <p:nvPr/>
            </p:nvPicPr>
            <p:blipFill>
              <a:blip r:embed="rId7"/>
              <a:stretch>
                <a:fillRect/>
              </a:stretch>
            </p:blipFill>
            <p:spPr>
              <a:xfrm>
                <a:off x="1936897" y="3321846"/>
                <a:ext cx="4096054" cy="259670"/>
              </a:xfrm>
              <a:prstGeom prst="rect">
                <a:avLst/>
              </a:prstGeom>
            </p:spPr>
          </p:pic>
        </mc:Fallback>
      </mc:AlternateContent>
      <p:sp>
        <p:nvSpPr>
          <p:cNvPr id="14" name="Rectangle: Rounded Corners 13">
            <a:extLst>
              <a:ext uri="{FF2B5EF4-FFF2-40B4-BE49-F238E27FC236}">
                <a16:creationId xmlns:a16="http://schemas.microsoft.com/office/drawing/2014/main" id="{C420ADFB-1857-F07F-67C6-31C55E786678}"/>
              </a:ext>
            </a:extLst>
          </p:cNvPr>
          <p:cNvSpPr/>
          <p:nvPr/>
        </p:nvSpPr>
        <p:spPr>
          <a:xfrm>
            <a:off x="4683790" y="1488285"/>
            <a:ext cx="364836" cy="166254"/>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ext&#10;&#10;Description automatically generated">
            <a:extLst>
              <a:ext uri="{FF2B5EF4-FFF2-40B4-BE49-F238E27FC236}">
                <a16:creationId xmlns:a16="http://schemas.microsoft.com/office/drawing/2014/main" id="{27DB93B7-6D69-D8FC-D5B5-C08CA8D1E3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3747" y="4173214"/>
            <a:ext cx="5597186" cy="1672330"/>
          </a:xfrm>
          <a:prstGeom prst="rect">
            <a:avLst/>
          </a:prstGeom>
        </p:spPr>
      </p:pic>
      <p:sp>
        <p:nvSpPr>
          <p:cNvPr id="17" name="Rectangle: Rounded Corners 16">
            <a:extLst>
              <a:ext uri="{FF2B5EF4-FFF2-40B4-BE49-F238E27FC236}">
                <a16:creationId xmlns:a16="http://schemas.microsoft.com/office/drawing/2014/main" id="{5AA5B337-C21A-A5AA-8EF0-A4A7B09506F8}"/>
              </a:ext>
            </a:extLst>
          </p:cNvPr>
          <p:cNvSpPr/>
          <p:nvPr/>
        </p:nvSpPr>
        <p:spPr>
          <a:xfrm>
            <a:off x="7596608" y="5969359"/>
            <a:ext cx="692015" cy="283676"/>
          </a:xfrm>
          <a:prstGeom prst="roundRect">
            <a:avLst/>
          </a:prstGeom>
          <a:noFill/>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05570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0"/>
        <p:cNvGrpSpPr/>
        <p:nvPr/>
      </p:nvGrpSpPr>
      <p:grpSpPr>
        <a:xfrm>
          <a:off x="0" y="0"/>
          <a:ext cx="0" cy="0"/>
          <a:chOff x="0" y="0"/>
          <a:chExt cx="0" cy="0"/>
        </a:xfrm>
      </p:grpSpPr>
      <p:sp>
        <p:nvSpPr>
          <p:cNvPr id="381" name="Google Shape;381;p41"/>
          <p:cNvSpPr/>
          <p:nvPr/>
        </p:nvSpPr>
        <p:spPr>
          <a:xfrm>
            <a:off x="3" y="0"/>
            <a:ext cx="1688800" cy="68580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solidFill>
                <a:srgbClr val="00B0F0"/>
              </a:solidFill>
              <a:latin typeface="Arial"/>
              <a:cs typeface="Arial"/>
              <a:sym typeface="Arial"/>
            </a:endParaRPr>
          </a:p>
        </p:txBody>
      </p:sp>
      <p:cxnSp>
        <p:nvCxnSpPr>
          <p:cNvPr id="389" name="Google Shape;389;p41"/>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grpSp>
        <p:nvGrpSpPr>
          <p:cNvPr id="390" name="Google Shape;390;p41"/>
          <p:cNvGrpSpPr/>
          <p:nvPr/>
        </p:nvGrpSpPr>
        <p:grpSpPr>
          <a:xfrm>
            <a:off x="911275" y="888642"/>
            <a:ext cx="6685333" cy="1300"/>
            <a:chOff x="690600" y="445025"/>
            <a:chExt cx="5014000" cy="975"/>
          </a:xfrm>
        </p:grpSpPr>
        <p:cxnSp>
          <p:nvCxnSpPr>
            <p:cNvPr id="391" name="Google Shape;391;p41"/>
            <p:cNvCxnSpPr/>
            <p:nvPr/>
          </p:nvCxnSpPr>
          <p:spPr>
            <a:xfrm rot="10800000">
              <a:off x="1609000" y="445025"/>
              <a:ext cx="4095600" cy="0"/>
            </a:xfrm>
            <a:prstGeom prst="straightConnector1">
              <a:avLst/>
            </a:prstGeom>
            <a:noFill/>
            <a:ln w="19050" cap="flat" cmpd="sng">
              <a:solidFill>
                <a:schemeClr val="dk1"/>
              </a:solidFill>
              <a:prstDash val="solid"/>
              <a:round/>
              <a:headEnd type="none" w="med" len="med"/>
              <a:tailEnd type="none" w="med" len="med"/>
            </a:ln>
          </p:spPr>
        </p:cxnSp>
        <p:cxnSp>
          <p:nvCxnSpPr>
            <p:cNvPr id="394" name="Google Shape;394;p41"/>
            <p:cNvCxnSpPr/>
            <p:nvPr/>
          </p:nvCxnSpPr>
          <p:spPr>
            <a:xfrm>
              <a:off x="690600" y="446000"/>
              <a:ext cx="402900" cy="0"/>
            </a:xfrm>
            <a:prstGeom prst="straightConnector1">
              <a:avLst/>
            </a:prstGeom>
            <a:noFill/>
            <a:ln w="38100" cap="flat" cmpd="sng">
              <a:solidFill>
                <a:schemeClr val="dk1"/>
              </a:solidFill>
              <a:prstDash val="solid"/>
              <a:round/>
              <a:headEnd type="none" w="med" len="med"/>
              <a:tailEnd type="none" w="med" len="med"/>
            </a:ln>
          </p:spPr>
        </p:cxnSp>
      </p:grpSp>
      <p:sp>
        <p:nvSpPr>
          <p:cNvPr id="3" name="Google Shape;277;p38">
            <a:extLst>
              <a:ext uri="{FF2B5EF4-FFF2-40B4-BE49-F238E27FC236}">
                <a16:creationId xmlns:a16="http://schemas.microsoft.com/office/drawing/2014/main" id="{DF7AF366-BD8E-9D29-AA98-C905332E4490}"/>
              </a:ext>
            </a:extLst>
          </p:cNvPr>
          <p:cNvSpPr txBox="1">
            <a:spLocks noGrp="1"/>
          </p:cNvSpPr>
          <p:nvPr>
            <p:ph type="title"/>
          </p:nvPr>
        </p:nvSpPr>
        <p:spPr>
          <a:xfrm>
            <a:off x="1950950" y="40917"/>
            <a:ext cx="10882192" cy="763600"/>
          </a:xfrm>
          <a:prstGeom prst="rect">
            <a:avLst/>
          </a:prstGeom>
        </p:spPr>
        <p:txBody>
          <a:bodyPr spcFirstLastPara="1" wrap="square" lIns="121900" tIns="121900" rIns="121900" bIns="121900" anchor="t" anchorCtr="0">
            <a:noAutofit/>
          </a:bodyPr>
          <a:lstStyle/>
          <a:p>
            <a:r>
              <a:rPr lang="en" sz="3600">
                <a:latin typeface="Open Sans"/>
                <a:ea typeface="Open Sans"/>
                <a:cs typeface="Open Sans"/>
              </a:rPr>
              <a:t>GRADIENT DESCENT (What is it?) </a:t>
            </a:r>
            <a:endParaRPr lang="en" sz="3600">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3" descr="Chart, surface chart&#10;&#10;Description automatically generated">
            <a:extLst>
              <a:ext uri="{FF2B5EF4-FFF2-40B4-BE49-F238E27FC236}">
                <a16:creationId xmlns:a16="http://schemas.microsoft.com/office/drawing/2014/main" id="{DD5D79F3-2319-BED8-19F2-61B9034B5776}"/>
              </a:ext>
            </a:extLst>
          </p:cNvPr>
          <p:cNvPicPr>
            <a:picLocks noChangeAspect="1"/>
          </p:cNvPicPr>
          <p:nvPr/>
        </p:nvPicPr>
        <p:blipFill>
          <a:blip r:embed="rId3"/>
          <a:stretch>
            <a:fillRect/>
          </a:stretch>
        </p:blipFill>
        <p:spPr>
          <a:xfrm>
            <a:off x="6677025" y="423863"/>
            <a:ext cx="5410200" cy="4238625"/>
          </a:xfrm>
          <a:prstGeom prst="rect">
            <a:avLst/>
          </a:prstGeom>
        </p:spPr>
      </p:pic>
      <p:sp>
        <p:nvSpPr>
          <p:cNvPr id="4" name="TextBox 3">
            <a:extLst>
              <a:ext uri="{FF2B5EF4-FFF2-40B4-BE49-F238E27FC236}">
                <a16:creationId xmlns:a16="http://schemas.microsoft.com/office/drawing/2014/main" id="{4C1CED5D-2B22-EC41-D20B-C73301893C6C}"/>
              </a:ext>
            </a:extLst>
          </p:cNvPr>
          <p:cNvSpPr txBox="1"/>
          <p:nvPr/>
        </p:nvSpPr>
        <p:spPr>
          <a:xfrm>
            <a:off x="1850231" y="1047750"/>
            <a:ext cx="520065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222222"/>
                </a:solidFill>
                <a:ea typeface="+mn-lt"/>
                <a:cs typeface="+mn-lt"/>
              </a:rPr>
              <a:t>"Gradient descent is an optimization algorithm used in machine learning to minimize the cost function of a model by iteratively adjusting its parameters in the opposite direction of the gradient. The gradient is the slope of the cost function, and by moving in the direction of the negative gradient, the algorithm can converge to the optimal set of parameters that best fits the training data. Gradient descent can be applied to a wide range of machine learning algorithms, including linear regression, logistic regression, neural networks, and support vector machines." [5]</a:t>
            </a:r>
            <a:endParaRPr lang="en-US">
              <a:ea typeface="+mn-lt"/>
              <a:cs typeface="+mn-lt"/>
            </a:endParaRPr>
          </a:p>
        </p:txBody>
      </p:sp>
      <p:pic>
        <p:nvPicPr>
          <p:cNvPr id="5" name="Picture 5" descr="Diagram&#10;&#10;Description automatically generated">
            <a:extLst>
              <a:ext uri="{FF2B5EF4-FFF2-40B4-BE49-F238E27FC236}">
                <a16:creationId xmlns:a16="http://schemas.microsoft.com/office/drawing/2014/main" id="{7C81E950-E94F-36A7-684C-BF6AFECBF0CA}"/>
              </a:ext>
            </a:extLst>
          </p:cNvPr>
          <p:cNvPicPr>
            <a:picLocks noChangeAspect="1"/>
          </p:cNvPicPr>
          <p:nvPr/>
        </p:nvPicPr>
        <p:blipFill>
          <a:blip r:embed="rId4"/>
          <a:stretch>
            <a:fillRect/>
          </a:stretch>
        </p:blipFill>
        <p:spPr>
          <a:xfrm>
            <a:off x="1743075" y="3492062"/>
            <a:ext cx="5124450" cy="3179051"/>
          </a:xfrm>
          <a:prstGeom prst="rect">
            <a:avLst/>
          </a:prstGeom>
        </p:spPr>
      </p:pic>
      <p:pic>
        <p:nvPicPr>
          <p:cNvPr id="10" name="Picture 10" descr="Text&#10;&#10;Description automatically generated">
            <a:extLst>
              <a:ext uri="{FF2B5EF4-FFF2-40B4-BE49-F238E27FC236}">
                <a16:creationId xmlns:a16="http://schemas.microsoft.com/office/drawing/2014/main" id="{7EF85789-793E-B20D-EB0A-7C429BD78CE7}"/>
              </a:ext>
            </a:extLst>
          </p:cNvPr>
          <p:cNvPicPr>
            <a:picLocks noChangeAspect="1"/>
          </p:cNvPicPr>
          <p:nvPr/>
        </p:nvPicPr>
        <p:blipFill>
          <a:blip r:embed="rId5"/>
          <a:stretch>
            <a:fillRect/>
          </a:stretch>
        </p:blipFill>
        <p:spPr>
          <a:xfrm>
            <a:off x="7114615" y="5234682"/>
            <a:ext cx="4905375" cy="1548384"/>
          </a:xfrm>
          <a:prstGeom prst="rect">
            <a:avLst/>
          </a:prstGeom>
        </p:spPr>
      </p:pic>
      <p:sp>
        <p:nvSpPr>
          <p:cNvPr id="6" name="TextBox 5">
            <a:extLst>
              <a:ext uri="{FF2B5EF4-FFF2-40B4-BE49-F238E27FC236}">
                <a16:creationId xmlns:a16="http://schemas.microsoft.com/office/drawing/2014/main" id="{483EA647-C770-073C-38BB-B50B2A97C9F1}"/>
              </a:ext>
            </a:extLst>
          </p:cNvPr>
          <p:cNvSpPr txBox="1"/>
          <p:nvPr/>
        </p:nvSpPr>
        <p:spPr>
          <a:xfrm>
            <a:off x="7339012" y="4562475"/>
            <a:ext cx="479107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"The continuous goal is minimize the Cost Function. When we minimize the Cost Function, we minimize the error, and consequently, improve the performance of our Model." [6]</a:t>
            </a:r>
          </a:p>
        </p:txBody>
      </p:sp>
      <p:sp>
        <p:nvSpPr>
          <p:cNvPr id="11" name="TextBox 10">
            <a:extLst>
              <a:ext uri="{FF2B5EF4-FFF2-40B4-BE49-F238E27FC236}">
                <a16:creationId xmlns:a16="http://schemas.microsoft.com/office/drawing/2014/main" id="{E21F91A9-F2AE-E7B6-C9AB-B465CFC2768E}"/>
              </a:ext>
            </a:extLst>
          </p:cNvPr>
          <p:cNvSpPr txBox="1"/>
          <p:nvPr/>
        </p:nvSpPr>
        <p:spPr>
          <a:xfrm>
            <a:off x="5919787" y="61436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[7]</a:t>
            </a:r>
            <a:endParaRPr lang="en-US"/>
          </a:p>
        </p:txBody>
      </p:sp>
      <p:sp>
        <p:nvSpPr>
          <p:cNvPr id="12" name="TextBox 11">
            <a:extLst>
              <a:ext uri="{FF2B5EF4-FFF2-40B4-BE49-F238E27FC236}">
                <a16:creationId xmlns:a16="http://schemas.microsoft.com/office/drawing/2014/main" id="{2416828B-2874-803C-D70F-75688877BDDC}"/>
              </a:ext>
            </a:extLst>
          </p:cNvPr>
          <p:cNvSpPr txBox="1"/>
          <p:nvPr/>
        </p:nvSpPr>
        <p:spPr>
          <a:xfrm>
            <a:off x="11587162" y="63341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[7]</a:t>
            </a:r>
            <a:endParaRPr lang="en-US"/>
          </a:p>
        </p:txBody>
      </p:sp>
      <p:sp>
        <p:nvSpPr>
          <p:cNvPr id="13" name="TextBox 12">
            <a:extLst>
              <a:ext uri="{FF2B5EF4-FFF2-40B4-BE49-F238E27FC236}">
                <a16:creationId xmlns:a16="http://schemas.microsoft.com/office/drawing/2014/main" id="{833B6D46-5BDA-BDB7-C07C-28138142D9D8}"/>
              </a:ext>
            </a:extLst>
          </p:cNvPr>
          <p:cNvSpPr txBox="1"/>
          <p:nvPr/>
        </p:nvSpPr>
        <p:spPr>
          <a:xfrm>
            <a:off x="11472862" y="3886200"/>
            <a:ext cx="552450" cy="3788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[8]</a:t>
            </a:r>
            <a:endParaRPr lang="en-US"/>
          </a:p>
        </p:txBody>
      </p:sp>
    </p:spTree>
    <p:extLst>
      <p:ext uri="{BB962C8B-B14F-4D97-AF65-F5344CB8AC3E}">
        <p14:creationId xmlns:p14="http://schemas.microsoft.com/office/powerpoint/2010/main" val="3463260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7" name="Picture 6" descr="Table">
            <a:extLst>
              <a:ext uri="{FF2B5EF4-FFF2-40B4-BE49-F238E27FC236}">
                <a16:creationId xmlns:a16="http://schemas.microsoft.com/office/drawing/2014/main" id="{B62EAFAF-FA6F-B60D-DFCB-24B3A5F91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187" y="1017129"/>
            <a:ext cx="5680749" cy="2230317"/>
          </a:xfrm>
          <a:prstGeom prst="rect">
            <a:avLst/>
          </a:prstGeom>
        </p:spPr>
      </p:pic>
      <p:sp>
        <p:nvSpPr>
          <p:cNvPr id="277" name="Google Shape;277;p38"/>
          <p:cNvSpPr txBox="1">
            <a:spLocks noGrp="1"/>
          </p:cNvSpPr>
          <p:nvPr>
            <p:ph type="title"/>
          </p:nvPr>
        </p:nvSpPr>
        <p:spPr>
          <a:xfrm>
            <a:off x="1156140" y="173553"/>
            <a:ext cx="10100400" cy="763600"/>
          </a:xfrm>
          <a:prstGeom prst="rect">
            <a:avLst/>
          </a:prstGeom>
        </p:spPr>
        <p:txBody>
          <a:bodyPr spcFirstLastPara="1" wrap="square" lIns="121900" tIns="121900" rIns="121900" bIns="121900" anchor="t" anchorCtr="0">
            <a:noAutofit/>
          </a:bodyPr>
          <a:lstStyle/>
          <a:p>
            <a:r>
              <a:rPr lang="en" sz="3600">
                <a:latin typeface="Open Sans" panose="020B0606030504020204" pitchFamily="34" charset="0"/>
                <a:ea typeface="Open Sans" panose="020B0606030504020204" pitchFamily="34" charset="0"/>
                <a:cs typeface="Open Sans" panose="020B0606030504020204" pitchFamily="34" charset="0"/>
              </a:rPr>
              <a:t>LRM1 CLASSIFICATION REPORT</a:t>
            </a:r>
            <a:endParaRPr sz="3600">
              <a:latin typeface="Open Sans" panose="020B0606030504020204" pitchFamily="34" charset="0"/>
              <a:ea typeface="Open Sans" panose="020B0606030504020204" pitchFamily="34" charset="0"/>
              <a:cs typeface="Open Sans" panose="020B0606030504020204" pitchFamily="34" charset="0"/>
            </a:endParaRPr>
          </a:p>
        </p:txBody>
      </p:sp>
      <p:cxnSp>
        <p:nvCxnSpPr>
          <p:cNvPr id="287" name="Google Shape;287;p38"/>
          <p:cNvCxnSpPr>
            <a:cxnSpLocks/>
          </p:cNvCxnSpPr>
          <p:nvPr/>
        </p:nvCxnSpPr>
        <p:spPr>
          <a:xfrm>
            <a:off x="10054092" y="671609"/>
            <a:ext cx="2172896" cy="0"/>
          </a:xfrm>
          <a:prstGeom prst="straightConnector1">
            <a:avLst/>
          </a:prstGeom>
          <a:noFill/>
          <a:ln w="19050" cap="flat" cmpd="sng">
            <a:solidFill>
              <a:schemeClr val="dk1"/>
            </a:solidFill>
            <a:prstDash val="solid"/>
            <a:round/>
            <a:headEnd type="none" w="med" len="med"/>
            <a:tailEnd type="none" w="med" len="med"/>
          </a:ln>
        </p:spPr>
      </p:cxnSp>
      <p:cxnSp>
        <p:nvCxnSpPr>
          <p:cNvPr id="288" name="Google Shape;288;p38"/>
          <p:cNvCxnSpPr/>
          <p:nvPr/>
        </p:nvCxnSpPr>
        <p:spPr>
          <a:xfrm>
            <a:off x="950967" y="0"/>
            <a:ext cx="0" cy="1534800"/>
          </a:xfrm>
          <a:prstGeom prst="straightConnector1">
            <a:avLst/>
          </a:prstGeom>
          <a:noFill/>
          <a:ln w="38100" cap="flat" cmpd="sng">
            <a:solidFill>
              <a:schemeClr val="dk1"/>
            </a:solidFill>
            <a:prstDash val="solid"/>
            <a:round/>
            <a:headEnd type="none" w="med" len="med"/>
            <a:tailEnd type="none" w="med" len="med"/>
          </a:ln>
        </p:spPr>
      </p:cxnSp>
      <p:sp>
        <p:nvSpPr>
          <p:cNvPr id="23" name="TextBox 22">
            <a:extLst>
              <a:ext uri="{FF2B5EF4-FFF2-40B4-BE49-F238E27FC236}">
                <a16:creationId xmlns:a16="http://schemas.microsoft.com/office/drawing/2014/main" id="{A9CEC497-EA5E-A035-2C3A-2C3C04756E41}"/>
              </a:ext>
            </a:extLst>
          </p:cNvPr>
          <p:cNvSpPr txBox="1"/>
          <p:nvPr/>
        </p:nvSpPr>
        <p:spPr>
          <a:xfrm>
            <a:off x="6830711" y="827005"/>
            <a:ext cx="5365579" cy="2800767"/>
          </a:xfrm>
          <a:prstGeom prst="rect">
            <a:avLst/>
          </a:prstGeom>
          <a:noFill/>
        </p:spPr>
        <p:txBody>
          <a:bodyPr wrap="square" lIns="91440" tIns="45720" rIns="91440" bIns="45720" anchor="t">
            <a:spAutoFit/>
          </a:bodyPr>
          <a:lstStyle/>
          <a:p>
            <a:pPr marL="380365" indent="-380365" defTabSz="1219170">
              <a:lnSpc>
                <a:spcPct val="200000"/>
              </a:lnSpc>
              <a:buClr>
                <a:srgbClr val="F10000"/>
              </a:buClr>
              <a:buFont typeface="Arial" panose="020B0604020202020204" pitchFamily="34" charset="0"/>
              <a:buChar char="•"/>
            </a:pPr>
            <a:r>
              <a:rPr lang="en-US" sz="1600" b="1" u="sng" kern="0" dirty="0">
                <a:solidFill>
                  <a:srgbClr val="000000"/>
                </a:solidFill>
                <a:latin typeface="Open Sans"/>
                <a:ea typeface="Open Sans"/>
                <a:cs typeface="Open Sans"/>
                <a:sym typeface="Arial"/>
              </a:rPr>
              <a:t>Top 3 best features:</a:t>
            </a:r>
            <a:r>
              <a:rPr lang="en-US" sz="1600" b="1" kern="0" dirty="0">
                <a:solidFill>
                  <a:srgbClr val="000000"/>
                </a:solidFill>
                <a:latin typeface="Open Sans"/>
                <a:ea typeface="Open Sans"/>
                <a:cs typeface="Open Sans"/>
                <a:sym typeface="Arial"/>
              </a:rPr>
              <a:t> </a:t>
            </a:r>
            <a:r>
              <a:rPr lang="en-US" sz="1600" kern="0" dirty="0">
                <a:solidFill>
                  <a:srgbClr val="000000"/>
                </a:solidFill>
                <a:latin typeface="Open Sans"/>
                <a:ea typeface="Open Sans"/>
                <a:cs typeface="Open Sans"/>
                <a:sym typeface="Arial"/>
              </a:rPr>
              <a:t>Glucose, BMI  and Age</a:t>
            </a:r>
            <a:endParaRPr lang="en-US" sz="1600" dirty="0">
              <a:latin typeface="Open Sans"/>
              <a:ea typeface="Open Sans"/>
              <a:cs typeface="Arial"/>
            </a:endParaRPr>
          </a:p>
          <a:p>
            <a:pPr marL="380365" indent="-380365" defTabSz="1219170">
              <a:lnSpc>
                <a:spcPct val="200000"/>
              </a:lnSpc>
              <a:buClr>
                <a:srgbClr val="F10000"/>
              </a:buClr>
              <a:buFont typeface="Arial" panose="020B0604020202020204" pitchFamily="34" charset="0"/>
              <a:buChar char="•"/>
            </a:pPr>
            <a:r>
              <a:rPr lang="en-US" sz="1600" kern="0" dirty="0">
                <a:solidFill>
                  <a:srgbClr val="000000"/>
                </a:solidFill>
                <a:latin typeface="Open Sans"/>
                <a:ea typeface="Open Sans"/>
                <a:cs typeface="Open Sans"/>
              </a:rPr>
              <a:t>Compared to LRM2, slightly higher accuracy when predicting if someone is </a:t>
            </a:r>
            <a:r>
              <a:rPr lang="en-US" sz="1600" b="1" kern="0" dirty="0">
                <a:solidFill>
                  <a:srgbClr val="000000"/>
                </a:solidFill>
                <a:latin typeface="Open Sans"/>
                <a:ea typeface="Open Sans"/>
                <a:cs typeface="Open Sans"/>
              </a:rPr>
              <a:t>not diabetic</a:t>
            </a:r>
            <a:r>
              <a:rPr lang="en-US" sz="1600" kern="0" dirty="0">
                <a:solidFill>
                  <a:srgbClr val="000000"/>
                </a:solidFill>
                <a:latin typeface="Open Sans"/>
                <a:ea typeface="Open Sans"/>
                <a:cs typeface="Open Sans"/>
              </a:rPr>
              <a:t>.</a:t>
            </a:r>
          </a:p>
          <a:p>
            <a:pPr marL="380365" indent="-380365" defTabSz="1219170">
              <a:lnSpc>
                <a:spcPct val="200000"/>
              </a:lnSpc>
              <a:buClr>
                <a:srgbClr val="F10000"/>
              </a:buClr>
              <a:buFont typeface="Arial" panose="020B0604020202020204" pitchFamily="34" charset="0"/>
              <a:buChar char="•"/>
            </a:pPr>
            <a:r>
              <a:rPr lang="en-US" sz="1600" b="1" kern="0" dirty="0">
                <a:solidFill>
                  <a:srgbClr val="000000"/>
                </a:solidFill>
                <a:latin typeface="Open Sans"/>
                <a:ea typeface="Open Sans"/>
                <a:cs typeface="Open Sans"/>
              </a:rPr>
              <a:t>F1 score of 83%</a:t>
            </a:r>
            <a:r>
              <a:rPr lang="en-US" sz="1600" kern="0" dirty="0">
                <a:solidFill>
                  <a:srgbClr val="000000"/>
                </a:solidFill>
                <a:latin typeface="Open Sans"/>
                <a:ea typeface="Open Sans"/>
                <a:cs typeface="Open Sans"/>
              </a:rPr>
              <a:t> when predicting if someone is </a:t>
            </a:r>
            <a:r>
              <a:rPr lang="en-US" sz="1600" b="1" kern="0" dirty="0">
                <a:solidFill>
                  <a:srgbClr val="000000"/>
                </a:solidFill>
                <a:latin typeface="Open Sans"/>
                <a:ea typeface="Open Sans"/>
                <a:cs typeface="Open Sans"/>
              </a:rPr>
              <a:t>not diabetic.</a:t>
            </a:r>
          </a:p>
          <a:p>
            <a:pPr defTabSz="1219170">
              <a:buClr>
                <a:srgbClr val="000000"/>
              </a:buClr>
            </a:pPr>
            <a:endParaRPr lang="en-US" sz="1600" kern="0" dirty="0">
              <a:solidFill>
                <a:srgbClr val="000000"/>
              </a:solidFill>
              <a:latin typeface="Arial"/>
              <a:ea typeface="Lato" panose="020F0502020204030203" pitchFamily="34" charset="0"/>
              <a:cs typeface="Arial"/>
            </a:endParaRPr>
          </a:p>
        </p:txBody>
      </p:sp>
      <p:sp>
        <p:nvSpPr>
          <p:cNvPr id="4" name="Google Shape;193;p33">
            <a:extLst>
              <a:ext uri="{FF2B5EF4-FFF2-40B4-BE49-F238E27FC236}">
                <a16:creationId xmlns:a16="http://schemas.microsoft.com/office/drawing/2014/main" id="{DAC2D987-E074-4012-44BD-920636D0002C}"/>
              </a:ext>
            </a:extLst>
          </p:cNvPr>
          <p:cNvSpPr/>
          <p:nvPr/>
        </p:nvSpPr>
        <p:spPr>
          <a:xfrm>
            <a:off x="0" y="0"/>
            <a:ext cx="946193" cy="1648816"/>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B9F7A6CE-05C3-EC5C-637E-4918FCE3F8FC}"/>
              </a:ext>
            </a:extLst>
          </p:cNvPr>
          <p:cNvSpPr txBox="1"/>
          <p:nvPr/>
        </p:nvSpPr>
        <p:spPr>
          <a:xfrm>
            <a:off x="1098849" y="3629884"/>
            <a:ext cx="6029538"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u="sng" dirty="0">
                <a:latin typeface="Open Sans"/>
                <a:ea typeface="Open Sans"/>
                <a:cs typeface="Arial"/>
              </a:rPr>
              <a:t>F1 Score </a:t>
            </a:r>
            <a:r>
              <a:rPr lang="en-US" sz="1400" dirty="0">
                <a:latin typeface="Open Sans"/>
                <a:ea typeface="Open Sans"/>
                <a:cs typeface="Arial"/>
              </a:rPr>
              <a:t>– The precision + Recall  / 2  ( The Mean )</a:t>
            </a:r>
            <a:endParaRPr lang="en-US" sz="1400" dirty="0">
              <a:latin typeface="Open Sans"/>
              <a:ea typeface="Open Sans"/>
            </a:endParaRPr>
          </a:p>
          <a:p>
            <a:r>
              <a:rPr lang="en-US" sz="1400" b="1" u="sng" dirty="0">
                <a:latin typeface="Open Sans"/>
                <a:ea typeface="Open Sans"/>
                <a:cs typeface="Arial"/>
              </a:rPr>
              <a:t>Precision</a:t>
            </a:r>
            <a:r>
              <a:rPr lang="en-US" sz="1400" dirty="0">
                <a:latin typeface="Open Sans"/>
                <a:ea typeface="Open Sans"/>
                <a:cs typeface="Arial"/>
              </a:rPr>
              <a:t> – The proportion of all </a:t>
            </a:r>
            <a:r>
              <a:rPr lang="en-US" sz="1400" b="1" dirty="0">
                <a:latin typeface="Open Sans"/>
                <a:ea typeface="Open Sans"/>
                <a:cs typeface="Arial"/>
              </a:rPr>
              <a:t>true</a:t>
            </a:r>
            <a:r>
              <a:rPr lang="en-US" sz="1400" dirty="0">
                <a:latin typeface="Open Sans"/>
                <a:ea typeface="Open Sans"/>
                <a:cs typeface="Arial"/>
              </a:rPr>
              <a:t> positives</a:t>
            </a:r>
          </a:p>
          <a:p>
            <a:r>
              <a:rPr lang="en-US" sz="1400" b="1" u="sng" dirty="0">
                <a:latin typeface="Open Sans"/>
                <a:ea typeface="Open Sans"/>
                <a:cs typeface="Arial"/>
              </a:rPr>
              <a:t>Recall </a:t>
            </a:r>
            <a:r>
              <a:rPr lang="en-US" sz="1400" dirty="0">
                <a:latin typeface="Open Sans"/>
                <a:ea typeface="Open Sans"/>
                <a:cs typeface="Arial"/>
              </a:rPr>
              <a:t>– How complete was the accuracy ( did accuracy withhold ) </a:t>
            </a:r>
          </a:p>
          <a:p>
            <a:endParaRPr lang="en-US" sz="1400" dirty="0">
              <a:latin typeface="Open Sans"/>
              <a:ea typeface="Open Sans"/>
              <a:cs typeface="Arial"/>
            </a:endParaRPr>
          </a:p>
          <a:p>
            <a:r>
              <a:rPr lang="en-US" sz="1400" b="1" u="sng" dirty="0">
                <a:latin typeface="Open Sans"/>
                <a:ea typeface="Open Sans"/>
                <a:cs typeface="Arial"/>
              </a:rPr>
              <a:t>ROC (Receiver Operator Characteristic)</a:t>
            </a:r>
          </a:p>
          <a:p>
            <a:r>
              <a:rPr lang="en-US" sz="1400" b="1" u="sng" dirty="0">
                <a:latin typeface="Open Sans"/>
                <a:ea typeface="Open Sans"/>
                <a:cs typeface="Arial"/>
              </a:rPr>
              <a:t>AUC (Area under the Curve) </a:t>
            </a:r>
            <a:r>
              <a:rPr lang="en-US" sz="1400" dirty="0">
                <a:latin typeface="Open Sans"/>
                <a:ea typeface="Open Sans"/>
                <a:cs typeface="Arial"/>
              </a:rPr>
              <a:t>=  </a:t>
            </a:r>
            <a:r>
              <a:rPr lang="en-US" sz="1400" b="1" dirty="0">
                <a:latin typeface="Open Sans"/>
                <a:ea typeface="Open Sans"/>
                <a:cs typeface="Arial"/>
              </a:rPr>
              <a:t>.82</a:t>
            </a:r>
          </a:p>
          <a:p>
            <a:r>
              <a:rPr lang="en-US" sz="1400" i="1" dirty="0">
                <a:latin typeface="Open Sans"/>
                <a:ea typeface="Open Sans"/>
                <a:cs typeface="Arial"/>
              </a:rPr>
              <a:t>The higher the AUC, the better the model is at distinguishing the positive and negative classes</a:t>
            </a:r>
          </a:p>
          <a:p>
            <a:endParaRPr lang="en-US" sz="1400" dirty="0">
              <a:latin typeface="Open Sans"/>
              <a:ea typeface="Open Sans"/>
              <a:cs typeface="Arial"/>
            </a:endParaRPr>
          </a:p>
          <a:p>
            <a:r>
              <a:rPr lang="en-US" sz="1400" b="1" u="sng" dirty="0">
                <a:latin typeface="Open Sans"/>
                <a:ea typeface="Open Sans"/>
                <a:cs typeface="Arial"/>
              </a:rPr>
              <a:t>True Positive</a:t>
            </a:r>
            <a:r>
              <a:rPr lang="en-US" sz="1400" dirty="0">
                <a:latin typeface="Open Sans"/>
                <a:ea typeface="Open Sans"/>
                <a:cs typeface="Arial"/>
              </a:rPr>
              <a:t>: How accurate the model predicts women who are diabetic, to be diabetic </a:t>
            </a:r>
          </a:p>
          <a:p>
            <a:r>
              <a:rPr lang="en-US" sz="1400" b="1" u="sng" dirty="0">
                <a:latin typeface="Open Sans"/>
                <a:ea typeface="Open Sans"/>
                <a:cs typeface="Arial"/>
              </a:rPr>
              <a:t>False Positive: </a:t>
            </a:r>
            <a:r>
              <a:rPr lang="en-US" sz="1400" dirty="0">
                <a:latin typeface="Open Sans"/>
                <a:ea typeface="Open Sans"/>
                <a:cs typeface="Arial"/>
              </a:rPr>
              <a:t>How inaccurate the model is, predicting non-diabetic women to be diabetic </a:t>
            </a:r>
            <a:endParaRPr lang="en-US" sz="1400" dirty="0">
              <a:cs typeface="Arial"/>
            </a:endParaRPr>
          </a:p>
        </p:txBody>
      </p:sp>
      <p:pic>
        <p:nvPicPr>
          <p:cNvPr id="6" name="Picture 5" descr="Chart, line chart&#10;&#10;Description automatically generated">
            <a:extLst>
              <a:ext uri="{FF2B5EF4-FFF2-40B4-BE49-F238E27FC236}">
                <a16:creationId xmlns:a16="http://schemas.microsoft.com/office/drawing/2014/main" id="{4C483C92-C4F3-D3C6-922C-492534280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8304" y="3780181"/>
            <a:ext cx="4036048" cy="2955602"/>
          </a:xfrm>
          <a:prstGeom prst="rect">
            <a:avLst/>
          </a:prstGeom>
          <a:ln>
            <a:noFill/>
          </a:ln>
          <a:effectLst>
            <a:outerShdw blurRad="292100" dist="139700" dir="2700000" algn="tl" rotWithShape="0">
              <a:srgbClr val="333333">
                <a:alpha val="65000"/>
              </a:srgbClr>
            </a:outerShdw>
          </a:effectLst>
        </p:spPr>
      </p:pic>
      <p:sp>
        <p:nvSpPr>
          <p:cNvPr id="8" name="Rectangle: Rounded Corners 7">
            <a:extLst>
              <a:ext uri="{FF2B5EF4-FFF2-40B4-BE49-F238E27FC236}">
                <a16:creationId xmlns:a16="http://schemas.microsoft.com/office/drawing/2014/main" id="{D3EB99B9-44BD-D83C-F025-7BFE42EF252D}"/>
              </a:ext>
            </a:extLst>
          </p:cNvPr>
          <p:cNvSpPr/>
          <p:nvPr/>
        </p:nvSpPr>
        <p:spPr>
          <a:xfrm>
            <a:off x="2697687" y="1751132"/>
            <a:ext cx="3182874" cy="235481"/>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4174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0"/>
        <p:cNvGrpSpPr/>
        <p:nvPr/>
      </p:nvGrpSpPr>
      <p:grpSpPr>
        <a:xfrm>
          <a:off x="0" y="0"/>
          <a:ext cx="0" cy="0"/>
          <a:chOff x="0" y="0"/>
          <a:chExt cx="0" cy="0"/>
        </a:xfrm>
      </p:grpSpPr>
      <p:sp>
        <p:nvSpPr>
          <p:cNvPr id="381" name="Google Shape;381;p41"/>
          <p:cNvSpPr/>
          <p:nvPr/>
        </p:nvSpPr>
        <p:spPr>
          <a:xfrm>
            <a:off x="3" y="0"/>
            <a:ext cx="1688800" cy="68580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solidFill>
                <a:srgbClr val="00B0F0"/>
              </a:solidFill>
              <a:latin typeface="Arial"/>
              <a:cs typeface="Arial"/>
              <a:sym typeface="Arial"/>
            </a:endParaRPr>
          </a:p>
        </p:txBody>
      </p:sp>
      <p:cxnSp>
        <p:nvCxnSpPr>
          <p:cNvPr id="389" name="Google Shape;389;p41"/>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grpSp>
        <p:nvGrpSpPr>
          <p:cNvPr id="390" name="Google Shape;390;p41"/>
          <p:cNvGrpSpPr/>
          <p:nvPr/>
        </p:nvGrpSpPr>
        <p:grpSpPr>
          <a:xfrm>
            <a:off x="911275" y="888642"/>
            <a:ext cx="6685333" cy="1300"/>
            <a:chOff x="690600" y="445025"/>
            <a:chExt cx="5014000" cy="975"/>
          </a:xfrm>
        </p:grpSpPr>
        <p:cxnSp>
          <p:nvCxnSpPr>
            <p:cNvPr id="391" name="Google Shape;391;p41"/>
            <p:cNvCxnSpPr/>
            <p:nvPr/>
          </p:nvCxnSpPr>
          <p:spPr>
            <a:xfrm rot="10800000">
              <a:off x="1609000" y="445025"/>
              <a:ext cx="4095600" cy="0"/>
            </a:xfrm>
            <a:prstGeom prst="straightConnector1">
              <a:avLst/>
            </a:prstGeom>
            <a:noFill/>
            <a:ln w="19050" cap="flat" cmpd="sng">
              <a:solidFill>
                <a:schemeClr val="dk1"/>
              </a:solidFill>
              <a:prstDash val="solid"/>
              <a:round/>
              <a:headEnd type="none" w="med" len="med"/>
              <a:tailEnd type="none" w="med" len="med"/>
            </a:ln>
          </p:spPr>
        </p:cxnSp>
        <p:cxnSp>
          <p:nvCxnSpPr>
            <p:cNvPr id="394" name="Google Shape;394;p41"/>
            <p:cNvCxnSpPr/>
            <p:nvPr/>
          </p:nvCxnSpPr>
          <p:spPr>
            <a:xfrm>
              <a:off x="690600" y="446000"/>
              <a:ext cx="402900" cy="0"/>
            </a:xfrm>
            <a:prstGeom prst="straightConnector1">
              <a:avLst/>
            </a:prstGeom>
            <a:noFill/>
            <a:ln w="38100" cap="flat" cmpd="sng">
              <a:solidFill>
                <a:schemeClr val="dk1"/>
              </a:solidFill>
              <a:prstDash val="solid"/>
              <a:round/>
              <a:headEnd type="none" w="med" len="med"/>
              <a:tailEnd type="none" w="med" len="med"/>
            </a:ln>
          </p:spPr>
        </p:cxnSp>
      </p:grpSp>
      <p:sp>
        <p:nvSpPr>
          <p:cNvPr id="3" name="Google Shape;277;p38">
            <a:extLst>
              <a:ext uri="{FF2B5EF4-FFF2-40B4-BE49-F238E27FC236}">
                <a16:creationId xmlns:a16="http://schemas.microsoft.com/office/drawing/2014/main" id="{DF7AF366-BD8E-9D29-AA98-C905332E4490}"/>
              </a:ext>
            </a:extLst>
          </p:cNvPr>
          <p:cNvSpPr txBox="1">
            <a:spLocks noGrp="1"/>
          </p:cNvSpPr>
          <p:nvPr>
            <p:ph type="title"/>
          </p:nvPr>
        </p:nvSpPr>
        <p:spPr>
          <a:xfrm>
            <a:off x="1990468" y="238087"/>
            <a:ext cx="9876017" cy="1586917"/>
          </a:xfrm>
          <a:prstGeom prst="rect">
            <a:avLst/>
          </a:prstGeom>
        </p:spPr>
        <p:txBody>
          <a:bodyPr spcFirstLastPara="1" wrap="square" lIns="121900" tIns="121900" rIns="121900" bIns="121900" anchor="t" anchorCtr="0">
            <a:noAutofit/>
          </a:bodyPr>
          <a:lstStyle/>
          <a:p>
            <a:r>
              <a:rPr lang="en" sz="2400">
                <a:latin typeface="Open Sans"/>
                <a:ea typeface="Open Sans"/>
                <a:cs typeface="Open Sans"/>
              </a:rPr>
              <a:t>LOGISTIC REGRESSION MODEL 2 (ALL INDEPEND</a:t>
            </a:r>
            <a:r>
              <a:rPr lang="en-US" sz="2400">
                <a:latin typeface="Open Sans"/>
                <a:ea typeface="Open Sans"/>
                <a:cs typeface="Open Sans"/>
              </a:rPr>
              <a:t>E</a:t>
            </a:r>
            <a:r>
              <a:rPr lang="en" sz="2400">
                <a:latin typeface="Open Sans"/>
                <a:ea typeface="Open Sans"/>
                <a:cs typeface="Open Sans"/>
              </a:rPr>
              <a:t>NT VARIABLES)</a:t>
            </a:r>
            <a:endParaRPr lang="en" sz="2400">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3" descr="Text&#10;&#10;Description automatically generated">
            <a:extLst>
              <a:ext uri="{FF2B5EF4-FFF2-40B4-BE49-F238E27FC236}">
                <a16:creationId xmlns:a16="http://schemas.microsoft.com/office/drawing/2014/main" id="{BB3F8C76-4BEC-4DB7-83BA-938B1ED1C58A}"/>
              </a:ext>
            </a:extLst>
          </p:cNvPr>
          <p:cNvPicPr>
            <a:picLocks noChangeAspect="1"/>
          </p:cNvPicPr>
          <p:nvPr/>
        </p:nvPicPr>
        <p:blipFill>
          <a:blip r:embed="rId3"/>
          <a:stretch>
            <a:fillRect/>
          </a:stretch>
        </p:blipFill>
        <p:spPr>
          <a:xfrm>
            <a:off x="2135808" y="1102477"/>
            <a:ext cx="5742100" cy="2931135"/>
          </a:xfrm>
          <a:prstGeom prst="rect">
            <a:avLst/>
          </a:prstGeom>
          <a:ln>
            <a:noFill/>
          </a:ln>
          <a:effectLst>
            <a:outerShdw blurRad="292100" dist="139700" dir="2700000" algn="tl" rotWithShape="0">
              <a:srgbClr val="333333">
                <a:alpha val="65000"/>
              </a:srgbClr>
            </a:outerShdw>
          </a:effectLst>
        </p:spPr>
      </p:pic>
      <p:sp>
        <p:nvSpPr>
          <p:cNvPr id="7" name="Rectangle: Rounded Corners 6">
            <a:extLst>
              <a:ext uri="{FF2B5EF4-FFF2-40B4-BE49-F238E27FC236}">
                <a16:creationId xmlns:a16="http://schemas.microsoft.com/office/drawing/2014/main" id="{80924354-7F1E-9C3D-9198-DCB266BFAE85}"/>
              </a:ext>
            </a:extLst>
          </p:cNvPr>
          <p:cNvSpPr/>
          <p:nvPr/>
        </p:nvSpPr>
        <p:spPr>
          <a:xfrm>
            <a:off x="4791595" y="1492697"/>
            <a:ext cx="430525" cy="179391"/>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art, line chart&#10;&#10;Description automatically generated">
            <a:extLst>
              <a:ext uri="{FF2B5EF4-FFF2-40B4-BE49-F238E27FC236}">
                <a16:creationId xmlns:a16="http://schemas.microsoft.com/office/drawing/2014/main" id="{81FCDA70-DB99-5EC1-27BA-B31C3753E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4357" y="888641"/>
            <a:ext cx="3787468" cy="2834886"/>
          </a:xfrm>
          <a:prstGeom prst="rect">
            <a:avLst/>
          </a:prstGeom>
          <a:effectLst>
            <a:outerShdw blurRad="50800" dist="50800" dir="5400000" sx="102000" sy="102000" algn="ctr" rotWithShape="0">
              <a:srgbClr val="000000">
                <a:alpha val="43137"/>
              </a:srgbClr>
            </a:outerShdw>
          </a:effectLst>
        </p:spPr>
      </p:pic>
      <p:sp>
        <p:nvSpPr>
          <p:cNvPr id="12" name="TextBox 11">
            <a:extLst>
              <a:ext uri="{FF2B5EF4-FFF2-40B4-BE49-F238E27FC236}">
                <a16:creationId xmlns:a16="http://schemas.microsoft.com/office/drawing/2014/main" id="{14952C93-AE3B-B2C3-746C-0C68D9854872}"/>
              </a:ext>
            </a:extLst>
          </p:cNvPr>
          <p:cNvSpPr txBox="1"/>
          <p:nvPr/>
        </p:nvSpPr>
        <p:spPr>
          <a:xfrm>
            <a:off x="8016182" y="3817302"/>
            <a:ext cx="4080020" cy="3693319"/>
          </a:xfrm>
          <a:prstGeom prst="rect">
            <a:avLst/>
          </a:prstGeom>
          <a:noFill/>
        </p:spPr>
        <p:txBody>
          <a:bodyPr wrap="square" lIns="91440" tIns="45720" rIns="91440" bIns="45720" anchor="t">
            <a:spAutoFit/>
          </a:bodyPr>
          <a:lstStyle/>
          <a:p>
            <a:pPr marL="380365" indent="-380365" defTabSz="1219170">
              <a:lnSpc>
                <a:spcPct val="200000"/>
              </a:lnSpc>
              <a:buClr>
                <a:srgbClr val="F10000"/>
              </a:buClr>
              <a:buFont typeface="Arial" panose="020B0604020202020204" pitchFamily="34" charset="0"/>
              <a:buChar char="•"/>
            </a:pPr>
            <a:r>
              <a:rPr lang="en-US" sz="1600" kern="0">
                <a:solidFill>
                  <a:srgbClr val="000000"/>
                </a:solidFill>
                <a:latin typeface="Open Sans"/>
                <a:ea typeface="Open Sans"/>
                <a:cs typeface="Open Sans"/>
                <a:sym typeface="Arial"/>
              </a:rPr>
              <a:t>All independent features used</a:t>
            </a:r>
            <a:endParaRPr lang="en-US" sz="1600" kern="0">
              <a:solidFill>
                <a:srgbClr val="000000"/>
              </a:solidFill>
              <a:latin typeface="Open Sans"/>
              <a:ea typeface="Open Sans"/>
              <a:cs typeface="Open Sans"/>
            </a:endParaRPr>
          </a:p>
          <a:p>
            <a:pPr marL="380365" indent="-380365" defTabSz="1219170">
              <a:lnSpc>
                <a:spcPct val="200000"/>
              </a:lnSpc>
              <a:buClr>
                <a:srgbClr val="F10000"/>
              </a:buClr>
              <a:buFont typeface="Arial" panose="020B0604020202020204" pitchFamily="34" charset="0"/>
              <a:buChar char="•"/>
            </a:pPr>
            <a:r>
              <a:rPr lang="en-US" sz="1600" kern="0">
                <a:solidFill>
                  <a:srgbClr val="000000"/>
                </a:solidFill>
                <a:latin typeface="Open Sans"/>
                <a:ea typeface="Open Sans"/>
                <a:cs typeface="Open Sans"/>
              </a:rPr>
              <a:t>Compared to LRM1, slightly higher accuracy when predicting if someone </a:t>
            </a:r>
            <a:r>
              <a:rPr lang="en-US" sz="1600" b="1" kern="0">
                <a:solidFill>
                  <a:srgbClr val="000000"/>
                </a:solidFill>
                <a:latin typeface="Open Sans"/>
                <a:ea typeface="Open Sans"/>
                <a:cs typeface="Open Sans"/>
              </a:rPr>
              <a:t>is diabetic</a:t>
            </a:r>
          </a:p>
          <a:p>
            <a:pPr marL="380365" indent="-380365" defTabSz="1219170">
              <a:lnSpc>
                <a:spcPct val="200000"/>
              </a:lnSpc>
              <a:buClr>
                <a:srgbClr val="F10000"/>
              </a:buClr>
              <a:buFont typeface="Arial" panose="020B0604020202020204" pitchFamily="34" charset="0"/>
              <a:buChar char="•"/>
            </a:pPr>
            <a:r>
              <a:rPr lang="en-US" sz="1600" b="1" kern="0">
                <a:solidFill>
                  <a:srgbClr val="000000"/>
                </a:solidFill>
                <a:latin typeface="Open Sans"/>
                <a:ea typeface="Open Sans"/>
                <a:cs typeface="Open Sans"/>
              </a:rPr>
              <a:t>Accuracy: 78%</a:t>
            </a:r>
          </a:p>
          <a:p>
            <a:pPr marL="380365" indent="-380365" defTabSz="1219170">
              <a:lnSpc>
                <a:spcPct val="200000"/>
              </a:lnSpc>
              <a:buClr>
                <a:srgbClr val="F10000"/>
              </a:buClr>
              <a:buFont typeface="Arial" panose="020B0604020202020204" pitchFamily="34" charset="0"/>
              <a:buChar char="•"/>
            </a:pPr>
            <a:r>
              <a:rPr lang="en-US" sz="1600" b="1" u="sng">
                <a:latin typeface="Open Sans"/>
                <a:ea typeface="Open Sans"/>
                <a:cs typeface="Arial"/>
              </a:rPr>
              <a:t>AUC (Area under the Curve) </a:t>
            </a:r>
            <a:r>
              <a:rPr lang="en-US" sz="1600">
                <a:latin typeface="Open Sans"/>
                <a:ea typeface="Open Sans"/>
                <a:cs typeface="Arial"/>
              </a:rPr>
              <a:t>=  </a:t>
            </a:r>
            <a:r>
              <a:rPr lang="en-US" sz="1600" b="1">
                <a:latin typeface="Open Sans"/>
                <a:ea typeface="Open Sans"/>
                <a:cs typeface="Arial"/>
              </a:rPr>
              <a:t>.83</a:t>
            </a:r>
          </a:p>
          <a:p>
            <a:pPr marL="380365" indent="-380365" defTabSz="1219170">
              <a:lnSpc>
                <a:spcPct val="200000"/>
              </a:lnSpc>
              <a:buClr>
                <a:srgbClr val="F10000"/>
              </a:buClr>
              <a:buFont typeface="Arial" panose="020B0604020202020204" pitchFamily="34" charset="0"/>
              <a:buChar char="•"/>
            </a:pPr>
            <a:endParaRPr lang="en-US" sz="1400" kern="0">
              <a:solidFill>
                <a:srgbClr val="000000"/>
              </a:solidFill>
              <a:latin typeface="Open Sans"/>
              <a:ea typeface="Open Sans"/>
              <a:cs typeface="Open Sans"/>
            </a:endParaRPr>
          </a:p>
          <a:p>
            <a:pPr defTabSz="1219170">
              <a:buClr>
                <a:srgbClr val="000000"/>
              </a:buClr>
            </a:pPr>
            <a:endParaRPr lang="en-US" sz="1400" kern="0">
              <a:solidFill>
                <a:srgbClr val="000000"/>
              </a:solidFill>
              <a:latin typeface="Arial"/>
              <a:ea typeface="Lato" panose="020F0502020204030203" pitchFamily="34" charset="0"/>
              <a:cs typeface="Arial"/>
            </a:endParaRPr>
          </a:p>
        </p:txBody>
      </p:sp>
      <p:pic>
        <p:nvPicPr>
          <p:cNvPr id="4" name="Picture 4" descr="Table&#10;&#10;Description automatically generated">
            <a:extLst>
              <a:ext uri="{FF2B5EF4-FFF2-40B4-BE49-F238E27FC236}">
                <a16:creationId xmlns:a16="http://schemas.microsoft.com/office/drawing/2014/main" id="{45A91D6E-7D25-CCE2-39A1-922027DEFE51}"/>
              </a:ext>
            </a:extLst>
          </p:cNvPr>
          <p:cNvPicPr>
            <a:picLocks noChangeAspect="1"/>
          </p:cNvPicPr>
          <p:nvPr/>
        </p:nvPicPr>
        <p:blipFill>
          <a:blip r:embed="rId5"/>
          <a:stretch>
            <a:fillRect/>
          </a:stretch>
        </p:blipFill>
        <p:spPr>
          <a:xfrm>
            <a:off x="2458192" y="4426560"/>
            <a:ext cx="5078680" cy="1923737"/>
          </a:xfrm>
          <a:prstGeom prst="rect">
            <a:avLst/>
          </a:prstGeom>
          <a:ln>
            <a:noFill/>
          </a:ln>
          <a:effectLst>
            <a:outerShdw blurRad="292100" dist="139700" dir="2700000" algn="tl" rotWithShape="0">
              <a:srgbClr val="333333">
                <a:alpha val="65000"/>
              </a:srgbClr>
            </a:outerShdw>
          </a:effectLst>
        </p:spPr>
      </p:pic>
      <p:sp>
        <p:nvSpPr>
          <p:cNvPr id="6" name="Rectangle: Rounded Corners 5">
            <a:extLst>
              <a:ext uri="{FF2B5EF4-FFF2-40B4-BE49-F238E27FC236}">
                <a16:creationId xmlns:a16="http://schemas.microsoft.com/office/drawing/2014/main" id="{A4A845B3-D667-6B49-2F0F-223D04C550FF}"/>
              </a:ext>
            </a:extLst>
          </p:cNvPr>
          <p:cNvSpPr/>
          <p:nvPr/>
        </p:nvSpPr>
        <p:spPr>
          <a:xfrm>
            <a:off x="3461245" y="5277409"/>
            <a:ext cx="3091224" cy="222037"/>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5784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7E373359-EC7F-249E-217C-CABB090918B8}"/>
              </a:ext>
            </a:extLst>
          </p:cNvPr>
          <p:cNvPicPr>
            <a:picLocks noChangeAspect="1"/>
          </p:cNvPicPr>
          <p:nvPr/>
        </p:nvPicPr>
        <p:blipFill>
          <a:blip r:embed="rId3">
            <a:alphaModFix amt="1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4" name="Google Shape;244;p36"/>
          <p:cNvSpPr/>
          <p:nvPr/>
        </p:nvSpPr>
        <p:spPr>
          <a:xfrm>
            <a:off x="1632867" y="3385367"/>
            <a:ext cx="3079200" cy="2938400"/>
          </a:xfrm>
          <a:prstGeom prst="rect">
            <a:avLst/>
          </a:prstGeom>
          <a:solidFill>
            <a:schemeClr val="dk2"/>
          </a:solidFill>
          <a:ln w="9525" cap="flat" cmpd="sng">
            <a:solidFill>
              <a:schemeClr val="dk2"/>
            </a:solidFill>
            <a:prstDash val="solid"/>
            <a:round/>
            <a:headEnd type="none" w="sm" len="sm"/>
            <a:tailEnd type="none" w="sm" len="sm"/>
          </a:ln>
          <a:effectLst>
            <a:glow rad="63500">
              <a:schemeClr val="accent5">
                <a:satMod val="175000"/>
                <a:alpha val="40000"/>
              </a:schemeClr>
            </a:glow>
            <a:innerShdw blurRad="63500" dist="50800" dir="13500000">
              <a:prstClr val="black">
                <a:alpha val="50000"/>
              </a:prstClr>
            </a:innerShdw>
            <a:reflection stA="24000" endPos="17000" dist="50800" dir="5400000" sy="-100000" algn="bl" rotWithShape="0"/>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5" name="Google Shape;245;p36"/>
          <p:cNvSpPr txBox="1">
            <a:spLocks noGrp="1"/>
          </p:cNvSpPr>
          <p:nvPr>
            <p:ph type="title"/>
          </p:nvPr>
        </p:nvSpPr>
        <p:spPr>
          <a:xfrm>
            <a:off x="3534000" y="2192594"/>
            <a:ext cx="5983626" cy="1643848"/>
          </a:xfrm>
          <a:prstGeom prst="rect">
            <a:avLst/>
          </a:prstGeom>
          <a:effectLst>
            <a:glow>
              <a:schemeClr val="accent1">
                <a:alpha val="40000"/>
              </a:schemeClr>
            </a:glow>
          </a:effectLst>
        </p:spPr>
        <p:txBody>
          <a:bodyPr spcFirstLastPara="1" wrap="square" lIns="121900" tIns="121900" rIns="121900" bIns="121900" anchor="ctr" anchorCtr="0">
            <a:noAutofit/>
          </a:bodyPr>
          <a:lstStyle/>
          <a:p>
            <a:r>
              <a:rPr lang="en" sz="5300">
                <a:latin typeface="Open Sans"/>
                <a:ea typeface="Open Sans"/>
                <a:cs typeface="Open Sans"/>
              </a:rPr>
              <a:t>DECISION-TREE CLASSIFIER MODEL</a:t>
            </a:r>
            <a:endParaRPr lang="en" sz="5300">
              <a:latin typeface="Open Sans" panose="020B0606030504020204" pitchFamily="34" charset="0"/>
              <a:ea typeface="Open Sans" panose="020B0606030504020204" pitchFamily="34" charset="0"/>
              <a:cs typeface="Open Sans" panose="020B0606030504020204" pitchFamily="34" charset="0"/>
            </a:endParaRPr>
          </a:p>
        </p:txBody>
      </p:sp>
      <p:cxnSp>
        <p:nvCxnSpPr>
          <p:cNvPr id="248" name="Google Shape;248;p36"/>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cxnSp>
        <p:nvCxnSpPr>
          <p:cNvPr id="250" name="Google Shape;250;p36"/>
          <p:cNvCxnSpPr/>
          <p:nvPr/>
        </p:nvCxnSpPr>
        <p:spPr>
          <a:xfrm rot="10800000">
            <a:off x="2145333" y="593367"/>
            <a:ext cx="5460800" cy="0"/>
          </a:xfrm>
          <a:prstGeom prst="straightConnector1">
            <a:avLst/>
          </a:prstGeom>
          <a:noFill/>
          <a:ln w="19050" cap="flat" cmpd="sng">
            <a:solidFill>
              <a:schemeClr val="dk1"/>
            </a:solidFill>
            <a:prstDash val="solid"/>
            <a:round/>
            <a:headEnd type="none" w="med" len="med"/>
            <a:tailEnd type="none" w="med" len="med"/>
          </a:ln>
        </p:spPr>
      </p:cxnSp>
      <p:cxnSp>
        <p:nvCxnSpPr>
          <p:cNvPr id="255" name="Google Shape;255;p36"/>
          <p:cNvCxnSpPr/>
          <p:nvPr/>
        </p:nvCxnSpPr>
        <p:spPr>
          <a:xfrm>
            <a:off x="4086233" y="5529125"/>
            <a:ext cx="46904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66587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7" name="Google Shape;277;p38"/>
          <p:cNvSpPr txBox="1">
            <a:spLocks noGrp="1"/>
          </p:cNvSpPr>
          <p:nvPr>
            <p:ph type="title"/>
          </p:nvPr>
        </p:nvSpPr>
        <p:spPr>
          <a:xfrm>
            <a:off x="1169900" y="60808"/>
            <a:ext cx="10100400" cy="763600"/>
          </a:xfrm>
          <a:prstGeom prst="rect">
            <a:avLst/>
          </a:prstGeom>
        </p:spPr>
        <p:txBody>
          <a:bodyPr spcFirstLastPara="1" wrap="square" lIns="121900" tIns="121900" rIns="121900" bIns="121900" anchor="t" anchorCtr="0">
            <a:noAutofit/>
          </a:bodyPr>
          <a:lstStyle/>
          <a:p>
            <a:r>
              <a:rPr lang="en" sz="3600">
                <a:latin typeface="Open Sans" panose="020B0606030504020204" pitchFamily="34" charset="0"/>
                <a:ea typeface="Open Sans" panose="020B0606030504020204" pitchFamily="34" charset="0"/>
                <a:cs typeface="Open Sans" panose="020B0606030504020204" pitchFamily="34" charset="0"/>
              </a:rPr>
              <a:t>DECISION-TREE CLASSIFIER MODEL</a:t>
            </a:r>
            <a:endParaRPr sz="3600">
              <a:latin typeface="Open Sans" panose="020B0606030504020204" pitchFamily="34" charset="0"/>
              <a:ea typeface="Open Sans" panose="020B0606030504020204" pitchFamily="34" charset="0"/>
              <a:cs typeface="Open Sans" panose="020B0606030504020204" pitchFamily="34" charset="0"/>
            </a:endParaRPr>
          </a:p>
        </p:txBody>
      </p:sp>
      <p:cxnSp>
        <p:nvCxnSpPr>
          <p:cNvPr id="287" name="Google Shape;287;p38"/>
          <p:cNvCxnSpPr>
            <a:cxnSpLocks/>
          </p:cNvCxnSpPr>
          <p:nvPr/>
        </p:nvCxnSpPr>
        <p:spPr>
          <a:xfrm>
            <a:off x="10019071" y="1055067"/>
            <a:ext cx="2172896" cy="0"/>
          </a:xfrm>
          <a:prstGeom prst="straightConnector1">
            <a:avLst/>
          </a:prstGeom>
          <a:noFill/>
          <a:ln w="19050" cap="flat" cmpd="sng">
            <a:solidFill>
              <a:schemeClr val="dk1"/>
            </a:solidFill>
            <a:prstDash val="solid"/>
            <a:round/>
            <a:headEnd type="none" w="med" len="med"/>
            <a:tailEnd type="none" w="med" len="med"/>
          </a:ln>
        </p:spPr>
      </p:cxnSp>
      <p:cxnSp>
        <p:nvCxnSpPr>
          <p:cNvPr id="288" name="Google Shape;288;p38"/>
          <p:cNvCxnSpPr/>
          <p:nvPr/>
        </p:nvCxnSpPr>
        <p:spPr>
          <a:xfrm>
            <a:off x="950967" y="0"/>
            <a:ext cx="0" cy="1534800"/>
          </a:xfrm>
          <a:prstGeom prst="straightConnector1">
            <a:avLst/>
          </a:prstGeom>
          <a:noFill/>
          <a:ln w="38100" cap="flat" cmpd="sng">
            <a:solidFill>
              <a:schemeClr val="dk1"/>
            </a:solidFill>
            <a:prstDash val="solid"/>
            <a:round/>
            <a:headEnd type="none" w="med" len="med"/>
            <a:tailEnd type="none" w="med" len="med"/>
          </a:ln>
        </p:spPr>
      </p:cxnSp>
      <p:sp>
        <p:nvSpPr>
          <p:cNvPr id="4" name="Google Shape;193;p33">
            <a:extLst>
              <a:ext uri="{FF2B5EF4-FFF2-40B4-BE49-F238E27FC236}">
                <a16:creationId xmlns:a16="http://schemas.microsoft.com/office/drawing/2014/main" id="{DAC2D987-E074-4012-44BD-920636D0002C}"/>
              </a:ext>
            </a:extLst>
          </p:cNvPr>
          <p:cNvSpPr/>
          <p:nvPr/>
        </p:nvSpPr>
        <p:spPr>
          <a:xfrm>
            <a:off x="0" y="0"/>
            <a:ext cx="946193" cy="1648816"/>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6" name="Picture 5" descr="Table&#10;&#10;Description automatically generated">
            <a:extLst>
              <a:ext uri="{FF2B5EF4-FFF2-40B4-BE49-F238E27FC236}">
                <a16:creationId xmlns:a16="http://schemas.microsoft.com/office/drawing/2014/main" id="{2742B7C6-F6B0-8B70-BDD2-0D620F9EF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275" y="2377803"/>
            <a:ext cx="4967216" cy="1891691"/>
          </a:xfrm>
          <a:prstGeom prst="rect">
            <a:avLst/>
          </a:prstGeom>
          <a:effectLst>
            <a:outerShdw blurRad="50800" dist="50800" dir="5400000" sx="96000" sy="96000" algn="ctr" rotWithShape="0">
              <a:srgbClr val="000000">
                <a:alpha val="43137"/>
              </a:srgbClr>
            </a:outerShdw>
          </a:effectLst>
        </p:spPr>
      </p:pic>
      <p:pic>
        <p:nvPicPr>
          <p:cNvPr id="8" name="Picture 7" descr="Text, letter&#10;&#10;Description automatically generated">
            <a:extLst>
              <a:ext uri="{FF2B5EF4-FFF2-40B4-BE49-F238E27FC236}">
                <a16:creationId xmlns:a16="http://schemas.microsoft.com/office/drawing/2014/main" id="{045D3B76-BCE7-0233-A445-3C2984C310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173" y="789256"/>
            <a:ext cx="5018145" cy="1478483"/>
          </a:xfrm>
          <a:prstGeom prst="rect">
            <a:avLst/>
          </a:prstGeom>
          <a:effectLst>
            <a:outerShdw blurRad="50800" dist="50800" dir="5400000" sx="97000" sy="97000" algn="ctr" rotWithShape="0">
              <a:srgbClr val="000000">
                <a:alpha val="43137"/>
              </a:srgbClr>
            </a:outerShdw>
          </a:effectLst>
        </p:spPr>
      </p:pic>
      <p:pic>
        <p:nvPicPr>
          <p:cNvPr id="10" name="Picture 9" descr="Diagram&#10;&#10;Description automatically generated">
            <a:extLst>
              <a:ext uri="{FF2B5EF4-FFF2-40B4-BE49-F238E27FC236}">
                <a16:creationId xmlns:a16="http://schemas.microsoft.com/office/drawing/2014/main" id="{79EB3F6F-89CB-7986-78A0-B1DADD5919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9640" y="1243153"/>
            <a:ext cx="4628963" cy="3085975"/>
          </a:xfrm>
          <a:prstGeom prst="rect">
            <a:avLst/>
          </a:prstGeom>
        </p:spPr>
      </p:pic>
      <p:sp>
        <p:nvSpPr>
          <p:cNvPr id="11" name="TextBox 10">
            <a:extLst>
              <a:ext uri="{FF2B5EF4-FFF2-40B4-BE49-F238E27FC236}">
                <a16:creationId xmlns:a16="http://schemas.microsoft.com/office/drawing/2014/main" id="{88206B2C-ED89-450C-DAB5-1252AE12A2E4}"/>
              </a:ext>
            </a:extLst>
          </p:cNvPr>
          <p:cNvSpPr txBox="1"/>
          <p:nvPr/>
        </p:nvSpPr>
        <p:spPr>
          <a:xfrm>
            <a:off x="11386639" y="3959796"/>
            <a:ext cx="569387" cy="369332"/>
          </a:xfrm>
          <a:prstGeom prst="rect">
            <a:avLst/>
          </a:prstGeom>
          <a:noFill/>
        </p:spPr>
        <p:txBody>
          <a:bodyPr wrap="none" rtlCol="0">
            <a:spAutoFit/>
          </a:bodyPr>
          <a:lstStyle/>
          <a:p>
            <a:r>
              <a:rPr lang="en-US"/>
              <a:t>[12]</a:t>
            </a:r>
          </a:p>
        </p:txBody>
      </p:sp>
      <p:sp>
        <p:nvSpPr>
          <p:cNvPr id="15" name="TextBox 14">
            <a:extLst>
              <a:ext uri="{FF2B5EF4-FFF2-40B4-BE49-F238E27FC236}">
                <a16:creationId xmlns:a16="http://schemas.microsoft.com/office/drawing/2014/main" id="{C3F76016-4B24-6C3B-47E1-F46CB1A9D634}"/>
              </a:ext>
            </a:extLst>
          </p:cNvPr>
          <p:cNvSpPr txBox="1"/>
          <p:nvPr/>
        </p:nvSpPr>
        <p:spPr>
          <a:xfrm>
            <a:off x="6577814" y="4395787"/>
            <a:ext cx="5378212" cy="2185406"/>
          </a:xfrm>
          <a:prstGeom prst="rect">
            <a:avLst/>
          </a:prstGeom>
          <a:noFill/>
        </p:spPr>
        <p:txBody>
          <a:bodyPr wrap="square" lIns="91440" tIns="45720" rIns="91440" bIns="45720" anchor="t">
            <a:spAutoFit/>
          </a:bodyPr>
          <a:lstStyle/>
          <a:p>
            <a:pPr marL="380365" indent="-380365" defTabSz="1219170">
              <a:lnSpc>
                <a:spcPct val="200000"/>
              </a:lnSpc>
              <a:buClr>
                <a:srgbClr val="F10000"/>
              </a:buClr>
              <a:buFont typeface="Arial" panose="020B0604020202020204" pitchFamily="34" charset="0"/>
              <a:buChar char="•"/>
            </a:pPr>
            <a:r>
              <a:rPr lang="en-US" sz="1400" b="1" kern="0" dirty="0">
                <a:solidFill>
                  <a:srgbClr val="000000"/>
                </a:solidFill>
                <a:latin typeface="Open Sans"/>
                <a:ea typeface="Open Sans"/>
                <a:cs typeface="Open Sans"/>
              </a:rPr>
              <a:t>AUC score of .69, not as performative as the other models</a:t>
            </a:r>
          </a:p>
          <a:p>
            <a:pPr marL="380365" indent="-380365" defTabSz="1219170">
              <a:lnSpc>
                <a:spcPct val="200000"/>
              </a:lnSpc>
              <a:buClr>
                <a:srgbClr val="F10000"/>
              </a:buClr>
              <a:buFont typeface="Arial" panose="020B0604020202020204" pitchFamily="34" charset="0"/>
              <a:buChar char="•"/>
            </a:pPr>
            <a:r>
              <a:rPr lang="en-US" sz="1400" b="1" kern="0" dirty="0">
                <a:solidFill>
                  <a:srgbClr val="000000"/>
                </a:solidFill>
                <a:latin typeface="Open Sans"/>
                <a:ea typeface="Open Sans"/>
                <a:cs typeface="Open Sans"/>
              </a:rPr>
              <a:t>Accuracy score of 71%</a:t>
            </a:r>
          </a:p>
          <a:p>
            <a:pPr marL="380365" indent="-380365" defTabSz="1219170">
              <a:lnSpc>
                <a:spcPct val="200000"/>
              </a:lnSpc>
              <a:buClr>
                <a:srgbClr val="F10000"/>
              </a:buClr>
              <a:buFont typeface="Arial" panose="020B0604020202020204" pitchFamily="34" charset="0"/>
              <a:buChar char="•"/>
            </a:pPr>
            <a:r>
              <a:rPr lang="en-US" sz="1400" b="1" kern="0" dirty="0">
                <a:solidFill>
                  <a:srgbClr val="000000"/>
                </a:solidFill>
                <a:latin typeface="Open Sans"/>
                <a:ea typeface="Open Sans"/>
                <a:cs typeface="Open Sans"/>
              </a:rPr>
              <a:t>Better at predicting who is not diabetic</a:t>
            </a:r>
          </a:p>
          <a:p>
            <a:pPr marL="380365" indent="-380365" defTabSz="1219170">
              <a:lnSpc>
                <a:spcPct val="200000"/>
              </a:lnSpc>
              <a:buClr>
                <a:srgbClr val="F10000"/>
              </a:buClr>
              <a:buFont typeface="Arial" panose="020B0604020202020204" pitchFamily="34" charset="0"/>
              <a:buChar char="•"/>
            </a:pPr>
            <a:r>
              <a:rPr lang="en-US" sz="1400" b="1" kern="0" dirty="0">
                <a:solidFill>
                  <a:srgbClr val="000000"/>
                </a:solidFill>
                <a:latin typeface="Open Sans"/>
                <a:ea typeface="Open Sans"/>
                <a:cs typeface="Open Sans"/>
              </a:rPr>
              <a:t>Easy to visualize because of its “if-else” structure </a:t>
            </a:r>
          </a:p>
        </p:txBody>
      </p:sp>
      <p:pic>
        <p:nvPicPr>
          <p:cNvPr id="2" name="Picture 1" descr="Chart, line chart&#10;&#10;Description automatically generated">
            <a:extLst>
              <a:ext uri="{FF2B5EF4-FFF2-40B4-BE49-F238E27FC236}">
                <a16:creationId xmlns:a16="http://schemas.microsoft.com/office/drawing/2014/main" id="{638037AE-A459-E6DD-AE8F-F3E125E32E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7276" y="4379558"/>
            <a:ext cx="2886462" cy="2314245"/>
          </a:xfrm>
          <a:prstGeom prst="rect">
            <a:avLst/>
          </a:prstGeom>
        </p:spPr>
      </p:pic>
    </p:spTree>
    <p:extLst>
      <p:ext uri="{BB962C8B-B14F-4D97-AF65-F5344CB8AC3E}">
        <p14:creationId xmlns:p14="http://schemas.microsoft.com/office/powerpoint/2010/main" val="1113899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7" name="Google Shape;277;p38"/>
          <p:cNvSpPr txBox="1">
            <a:spLocks noGrp="1"/>
          </p:cNvSpPr>
          <p:nvPr>
            <p:ph type="title"/>
          </p:nvPr>
        </p:nvSpPr>
        <p:spPr>
          <a:xfrm>
            <a:off x="1169900" y="60808"/>
            <a:ext cx="10100400" cy="763600"/>
          </a:xfrm>
          <a:prstGeom prst="rect">
            <a:avLst/>
          </a:prstGeom>
        </p:spPr>
        <p:txBody>
          <a:bodyPr spcFirstLastPara="1" wrap="square" lIns="121900" tIns="121900" rIns="121900" bIns="121900" anchor="t" anchorCtr="0">
            <a:noAutofit/>
          </a:bodyPr>
          <a:lstStyle/>
          <a:p>
            <a:r>
              <a:rPr lang="en" sz="3600">
                <a:latin typeface="Open Sans" panose="020B0606030504020204" pitchFamily="34" charset="0"/>
                <a:ea typeface="Open Sans" panose="020B0606030504020204" pitchFamily="34" charset="0"/>
                <a:cs typeface="Open Sans" panose="020B0606030504020204" pitchFamily="34" charset="0"/>
              </a:rPr>
              <a:t>COMPARING THE MODELS</a:t>
            </a:r>
            <a:endParaRPr sz="3600">
              <a:latin typeface="Open Sans" panose="020B0606030504020204" pitchFamily="34" charset="0"/>
              <a:ea typeface="Open Sans" panose="020B0606030504020204" pitchFamily="34" charset="0"/>
              <a:cs typeface="Open Sans" panose="020B0606030504020204" pitchFamily="34" charset="0"/>
            </a:endParaRPr>
          </a:p>
        </p:txBody>
      </p:sp>
      <p:sp>
        <p:nvSpPr>
          <p:cNvPr id="4" name="Google Shape;193;p33">
            <a:extLst>
              <a:ext uri="{FF2B5EF4-FFF2-40B4-BE49-F238E27FC236}">
                <a16:creationId xmlns:a16="http://schemas.microsoft.com/office/drawing/2014/main" id="{DAC2D987-E074-4012-44BD-920636D0002C}"/>
              </a:ext>
            </a:extLst>
          </p:cNvPr>
          <p:cNvSpPr/>
          <p:nvPr/>
        </p:nvSpPr>
        <p:spPr>
          <a:xfrm>
            <a:off x="0" y="0"/>
            <a:ext cx="766443" cy="1648816"/>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2" name="Picture 1" descr="Table&#10;&#10;Description automatically generated">
            <a:extLst>
              <a:ext uri="{FF2B5EF4-FFF2-40B4-BE49-F238E27FC236}">
                <a16:creationId xmlns:a16="http://schemas.microsoft.com/office/drawing/2014/main" id="{D1E57BF5-F68B-14EE-BCE9-C5C6A0D0C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5882" y="1112303"/>
            <a:ext cx="3485656" cy="1453218"/>
          </a:xfrm>
          <a:prstGeom prst="rect">
            <a:avLst/>
          </a:prstGeom>
          <a:effectLst>
            <a:outerShdw blurRad="50800" dist="50800" dir="5400000" sx="1000" sy="1000" algn="ctr" rotWithShape="0">
              <a:srgbClr val="000000">
                <a:alpha val="43137"/>
              </a:srgbClr>
            </a:outerShdw>
          </a:effectLst>
        </p:spPr>
      </p:pic>
      <p:sp>
        <p:nvSpPr>
          <p:cNvPr id="7" name="TextBox 6">
            <a:extLst>
              <a:ext uri="{FF2B5EF4-FFF2-40B4-BE49-F238E27FC236}">
                <a16:creationId xmlns:a16="http://schemas.microsoft.com/office/drawing/2014/main" id="{2FC7EEA6-2BD5-50AE-5A07-DC7229BE3B35}"/>
              </a:ext>
            </a:extLst>
          </p:cNvPr>
          <p:cNvSpPr txBox="1"/>
          <p:nvPr/>
        </p:nvSpPr>
        <p:spPr>
          <a:xfrm>
            <a:off x="913143" y="5657671"/>
            <a:ext cx="7966891" cy="1200329"/>
          </a:xfrm>
          <a:prstGeom prst="rect">
            <a:avLst/>
          </a:prstGeom>
          <a:noFill/>
        </p:spPr>
        <p:txBody>
          <a:bodyPr wrap="square" rtlCol="0">
            <a:spAutoFit/>
          </a:bodyPr>
          <a:lstStyle/>
          <a:p>
            <a:r>
              <a:rPr lang="en-US" b="1" i="1"/>
              <a:t>New Insights: </a:t>
            </a:r>
          </a:p>
          <a:p>
            <a:r>
              <a:rPr lang="en-US"/>
              <a:t>- Our models has </a:t>
            </a:r>
            <a:r>
              <a:rPr lang="en-US" i="1" u="sng"/>
              <a:t>more precision predicting non-diabetic</a:t>
            </a:r>
            <a:r>
              <a:rPr lang="en-US"/>
              <a:t>, than diabetic</a:t>
            </a:r>
          </a:p>
          <a:p>
            <a:r>
              <a:rPr lang="en-US"/>
              <a:t>- </a:t>
            </a:r>
            <a:r>
              <a:rPr lang="en-US">
                <a:highlight>
                  <a:srgbClr val="FFFF00"/>
                </a:highlight>
              </a:rPr>
              <a:t>LMR2 is the most accurate and performative model </a:t>
            </a:r>
          </a:p>
          <a:p>
            <a:endParaRPr lang="en-US"/>
          </a:p>
        </p:txBody>
      </p:sp>
      <p:pic>
        <p:nvPicPr>
          <p:cNvPr id="13" name="Picture 12" descr="Chart, line chart&#10;&#10;Description automatically generated">
            <a:extLst>
              <a:ext uri="{FF2B5EF4-FFF2-40B4-BE49-F238E27FC236}">
                <a16:creationId xmlns:a16="http://schemas.microsoft.com/office/drawing/2014/main" id="{9BE56B6E-04CE-1872-19DD-3BC6638790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8082" y="2670180"/>
            <a:ext cx="3350417" cy="2804256"/>
          </a:xfrm>
          <a:prstGeom prst="rect">
            <a:avLst/>
          </a:prstGeom>
          <a:effectLst>
            <a:outerShdw blurRad="50800" dist="50800" dir="5400000" sx="1000" sy="1000" algn="ctr" rotWithShape="0">
              <a:srgbClr val="000000">
                <a:alpha val="43137"/>
              </a:srgbClr>
            </a:outerShdw>
          </a:effectLst>
        </p:spPr>
      </p:pic>
      <p:pic>
        <p:nvPicPr>
          <p:cNvPr id="16" name="Picture 15" descr="Chart, line chart&#10;&#10;Description automatically generated">
            <a:extLst>
              <a:ext uri="{FF2B5EF4-FFF2-40B4-BE49-F238E27FC236}">
                <a16:creationId xmlns:a16="http://schemas.microsoft.com/office/drawing/2014/main" id="{8BAA514A-9B9E-CC84-DFD0-4E64BF20A0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1776" y="2680885"/>
            <a:ext cx="3381640" cy="2804255"/>
          </a:xfrm>
          <a:prstGeom prst="rect">
            <a:avLst/>
          </a:prstGeom>
        </p:spPr>
      </p:pic>
      <p:sp>
        <p:nvSpPr>
          <p:cNvPr id="17" name="Rectangle 16">
            <a:extLst>
              <a:ext uri="{FF2B5EF4-FFF2-40B4-BE49-F238E27FC236}">
                <a16:creationId xmlns:a16="http://schemas.microsoft.com/office/drawing/2014/main" id="{C32B9AEA-04D2-0A83-76D8-490412837A37}"/>
              </a:ext>
            </a:extLst>
          </p:cNvPr>
          <p:cNvSpPr/>
          <p:nvPr/>
        </p:nvSpPr>
        <p:spPr>
          <a:xfrm>
            <a:off x="4667511" y="1033728"/>
            <a:ext cx="3582465" cy="45804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AE25E5E-096B-754F-98A8-45E28794BAD3}"/>
              </a:ext>
            </a:extLst>
          </p:cNvPr>
          <p:cNvSpPr/>
          <p:nvPr/>
        </p:nvSpPr>
        <p:spPr>
          <a:xfrm>
            <a:off x="989659" y="1026527"/>
            <a:ext cx="3582465" cy="45804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FFF287F-C2BB-89BB-1FCD-DB51AD860574}"/>
              </a:ext>
            </a:extLst>
          </p:cNvPr>
          <p:cNvSpPr/>
          <p:nvPr/>
        </p:nvSpPr>
        <p:spPr>
          <a:xfrm>
            <a:off x="8353788" y="1026526"/>
            <a:ext cx="3629844" cy="4587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line chart&#10;&#10;Description automatically generated">
            <a:extLst>
              <a:ext uri="{FF2B5EF4-FFF2-40B4-BE49-F238E27FC236}">
                <a16:creationId xmlns:a16="http://schemas.microsoft.com/office/drawing/2014/main" id="{CCE39A32-23D2-6D77-3737-2C6481BF62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5882" y="2680884"/>
            <a:ext cx="3484281" cy="2793551"/>
          </a:xfrm>
          <a:prstGeom prst="rect">
            <a:avLst/>
          </a:prstGeom>
        </p:spPr>
      </p:pic>
      <p:pic>
        <p:nvPicPr>
          <p:cNvPr id="11" name="Picture 10" descr="Table&#10;&#10;Description automatically generated">
            <a:extLst>
              <a:ext uri="{FF2B5EF4-FFF2-40B4-BE49-F238E27FC236}">
                <a16:creationId xmlns:a16="http://schemas.microsoft.com/office/drawing/2014/main" id="{A8C73561-45D5-F2B4-EA43-1080EFF3A8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8083" y="1133903"/>
            <a:ext cx="3350416" cy="1431618"/>
          </a:xfrm>
          <a:prstGeom prst="rect">
            <a:avLst/>
          </a:prstGeom>
        </p:spPr>
      </p:pic>
      <p:pic>
        <p:nvPicPr>
          <p:cNvPr id="14" name="Picture 13" descr="Table&#10;&#10;Description automatically generated">
            <a:extLst>
              <a:ext uri="{FF2B5EF4-FFF2-40B4-BE49-F238E27FC236}">
                <a16:creationId xmlns:a16="http://schemas.microsoft.com/office/drawing/2014/main" id="{4296E3AA-20AA-79D8-494F-127203789C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7419" y="1133902"/>
            <a:ext cx="3381640" cy="1431617"/>
          </a:xfrm>
          <a:prstGeom prst="rect">
            <a:avLst/>
          </a:prstGeom>
        </p:spPr>
      </p:pic>
    </p:spTree>
    <p:extLst>
      <p:ext uri="{BB962C8B-B14F-4D97-AF65-F5344CB8AC3E}">
        <p14:creationId xmlns:p14="http://schemas.microsoft.com/office/powerpoint/2010/main" val="741498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7" name="Google Shape;277;p38"/>
          <p:cNvSpPr txBox="1">
            <a:spLocks noGrp="1"/>
          </p:cNvSpPr>
          <p:nvPr>
            <p:ph type="title"/>
          </p:nvPr>
        </p:nvSpPr>
        <p:spPr>
          <a:xfrm>
            <a:off x="1131800" y="385050"/>
            <a:ext cx="10100400" cy="763600"/>
          </a:xfrm>
          <a:prstGeom prst="rect">
            <a:avLst/>
          </a:prstGeom>
        </p:spPr>
        <p:txBody>
          <a:bodyPr spcFirstLastPara="1" wrap="square" lIns="121900" tIns="121900" rIns="121900" bIns="121900" anchor="t" anchorCtr="0">
            <a:noAutofit/>
          </a:bodyPr>
          <a:lstStyle/>
          <a:p>
            <a:r>
              <a:rPr lang="en" sz="4000">
                <a:latin typeface="Open Sans"/>
                <a:ea typeface="Open Sans"/>
                <a:cs typeface="Open Sans"/>
              </a:rPr>
              <a:t>FURTHER IMPROVEMENTS</a:t>
            </a:r>
          </a:p>
        </p:txBody>
      </p:sp>
      <p:cxnSp>
        <p:nvCxnSpPr>
          <p:cNvPr id="287" name="Google Shape;287;p38"/>
          <p:cNvCxnSpPr>
            <a:cxnSpLocks/>
          </p:cNvCxnSpPr>
          <p:nvPr/>
        </p:nvCxnSpPr>
        <p:spPr>
          <a:xfrm>
            <a:off x="10019071" y="1055067"/>
            <a:ext cx="2172896" cy="0"/>
          </a:xfrm>
          <a:prstGeom prst="straightConnector1">
            <a:avLst/>
          </a:prstGeom>
          <a:noFill/>
          <a:ln w="19050" cap="flat" cmpd="sng">
            <a:solidFill>
              <a:schemeClr val="dk1"/>
            </a:solidFill>
            <a:prstDash val="solid"/>
            <a:round/>
            <a:headEnd type="none" w="med" len="med"/>
            <a:tailEnd type="none" w="med" len="med"/>
          </a:ln>
        </p:spPr>
      </p:cxnSp>
      <p:cxnSp>
        <p:nvCxnSpPr>
          <p:cNvPr id="288" name="Google Shape;288;p38"/>
          <p:cNvCxnSpPr/>
          <p:nvPr/>
        </p:nvCxnSpPr>
        <p:spPr>
          <a:xfrm>
            <a:off x="950967" y="0"/>
            <a:ext cx="0" cy="1534800"/>
          </a:xfrm>
          <a:prstGeom prst="straightConnector1">
            <a:avLst/>
          </a:prstGeom>
          <a:noFill/>
          <a:ln w="38100" cap="flat" cmpd="sng">
            <a:solidFill>
              <a:schemeClr val="dk1"/>
            </a:solidFill>
            <a:prstDash val="solid"/>
            <a:round/>
            <a:headEnd type="none" w="med" len="med"/>
            <a:tailEnd type="none" w="med" len="med"/>
          </a:ln>
        </p:spPr>
      </p:cxnSp>
      <p:sp>
        <p:nvSpPr>
          <p:cNvPr id="23" name="TextBox 22">
            <a:extLst>
              <a:ext uri="{FF2B5EF4-FFF2-40B4-BE49-F238E27FC236}">
                <a16:creationId xmlns:a16="http://schemas.microsoft.com/office/drawing/2014/main" id="{A9CEC497-EA5E-A035-2C3A-2C3C04756E41}"/>
              </a:ext>
            </a:extLst>
          </p:cNvPr>
          <p:cNvSpPr txBox="1"/>
          <p:nvPr/>
        </p:nvSpPr>
        <p:spPr>
          <a:xfrm>
            <a:off x="1131440" y="1321692"/>
            <a:ext cx="9502281" cy="5301451"/>
          </a:xfrm>
          <a:prstGeom prst="rect">
            <a:avLst/>
          </a:prstGeom>
          <a:noFill/>
        </p:spPr>
        <p:txBody>
          <a:bodyPr wrap="square" lIns="91440" tIns="45720" rIns="91440" bIns="45720" anchor="t">
            <a:spAutoFit/>
          </a:bodyPr>
          <a:lstStyle/>
          <a:p>
            <a:pPr marL="380365" indent="-380365" defTabSz="1219170">
              <a:lnSpc>
                <a:spcPct val="200000"/>
              </a:lnSpc>
              <a:buClr>
                <a:srgbClr val="F10000"/>
              </a:buClr>
              <a:buFont typeface="Arial" panose="020B0604020202020204" pitchFamily="34" charset="0"/>
              <a:buChar char="•"/>
            </a:pPr>
            <a:r>
              <a:rPr lang="en-US" sz="2000" kern="0" dirty="0">
                <a:solidFill>
                  <a:srgbClr val="000000"/>
                </a:solidFill>
                <a:latin typeface="Open Sans"/>
                <a:ea typeface="Open Sans"/>
                <a:cs typeface="Open Sans"/>
              </a:rPr>
              <a:t>We can </a:t>
            </a:r>
            <a:r>
              <a:rPr lang="en-US" sz="2000" b="1" kern="0" dirty="0">
                <a:solidFill>
                  <a:srgbClr val="000000"/>
                </a:solidFill>
                <a:latin typeface="Open Sans"/>
                <a:ea typeface="Open Sans"/>
                <a:cs typeface="Open Sans"/>
              </a:rPr>
              <a:t>collect more data</a:t>
            </a:r>
            <a:r>
              <a:rPr lang="en-US" sz="2000" kern="0" dirty="0">
                <a:solidFill>
                  <a:srgbClr val="000000"/>
                </a:solidFill>
                <a:latin typeface="Open Sans"/>
                <a:ea typeface="Open Sans"/>
                <a:cs typeface="Open Sans"/>
              </a:rPr>
              <a:t> that has a high correlation to developing diabetes using better random sampling methods (Not enough Data) .</a:t>
            </a:r>
          </a:p>
          <a:p>
            <a:pPr marL="837565" lvl="1" indent="-380365" defTabSz="1219170">
              <a:lnSpc>
                <a:spcPct val="200000"/>
              </a:lnSpc>
              <a:buClr>
                <a:srgbClr val="F10000"/>
              </a:buClr>
              <a:buFont typeface="Arial" panose="020B0604020202020204" pitchFamily="34" charset="0"/>
              <a:buChar char="•"/>
            </a:pPr>
            <a:r>
              <a:rPr lang="en-US" sz="2000" kern="0" dirty="0">
                <a:solidFill>
                  <a:srgbClr val="000000"/>
                </a:solidFill>
                <a:latin typeface="Open Sans"/>
                <a:ea typeface="Open Sans"/>
                <a:cs typeface="Open Sans"/>
              </a:rPr>
              <a:t>Increase our sample size and collect more representative data.</a:t>
            </a:r>
          </a:p>
          <a:p>
            <a:pPr marL="380365" indent="-380365" defTabSz="1219170">
              <a:lnSpc>
                <a:spcPct val="200000"/>
              </a:lnSpc>
              <a:buClr>
                <a:srgbClr val="F10000"/>
              </a:buClr>
              <a:buFont typeface="Arial" panose="020B0604020202020204" pitchFamily="34" charset="0"/>
              <a:buChar char="•"/>
            </a:pPr>
            <a:r>
              <a:rPr lang="en-US" sz="2000" kern="0" dirty="0">
                <a:latin typeface="Open Sans"/>
                <a:ea typeface="+mn-lt"/>
                <a:cs typeface="+mn-lt"/>
              </a:rPr>
              <a:t>Re-visualize and re-select our best features afterwards.</a:t>
            </a:r>
          </a:p>
          <a:p>
            <a:pPr marL="380365" indent="-380365" defTabSz="1219170">
              <a:lnSpc>
                <a:spcPct val="200000"/>
              </a:lnSpc>
              <a:buClr>
                <a:srgbClr val="F10000"/>
              </a:buClr>
              <a:buFont typeface="Arial" panose="020B0604020202020204" pitchFamily="34" charset="0"/>
              <a:buChar char="•"/>
            </a:pPr>
            <a:r>
              <a:rPr lang="en-US" sz="2000" kern="0" dirty="0">
                <a:latin typeface="Open Sans"/>
                <a:ea typeface="+mn-lt"/>
                <a:cs typeface="+mn-lt"/>
              </a:rPr>
              <a:t>Re-clean our data being more distinct in what values get dropped or replaced.</a:t>
            </a:r>
            <a:endParaRPr lang="en-US" sz="2000" kern="0" dirty="0">
              <a:solidFill>
                <a:srgbClr val="272626"/>
              </a:solidFill>
              <a:latin typeface="Open Sans"/>
              <a:ea typeface="Lato" panose="020F0502020204030203" pitchFamily="34" charset="0"/>
              <a:cs typeface="Arial"/>
            </a:endParaRPr>
          </a:p>
          <a:p>
            <a:pPr marL="380365" indent="-380365" defTabSz="1219170">
              <a:lnSpc>
                <a:spcPct val="200000"/>
              </a:lnSpc>
              <a:buClr>
                <a:srgbClr val="F10000"/>
              </a:buClr>
              <a:buFont typeface="Arial" panose="020B0604020202020204" pitchFamily="34" charset="0"/>
              <a:buChar char="•"/>
            </a:pPr>
            <a:r>
              <a:rPr lang="en-US" sz="2000" kern="0" dirty="0">
                <a:solidFill>
                  <a:srgbClr val="272626"/>
                </a:solidFill>
                <a:latin typeface="Open Sans"/>
                <a:ea typeface="Lato"/>
                <a:cs typeface="Arial"/>
              </a:rPr>
              <a:t>We need to re-collect our data; our data is biased and contains on average data about pre-diabetic women.</a:t>
            </a:r>
            <a:endParaRPr lang="en-US" sz="2000" kern="0" dirty="0">
              <a:solidFill>
                <a:srgbClr val="272626"/>
              </a:solidFill>
              <a:latin typeface="Open Sans"/>
              <a:ea typeface="Lato" panose="020F0502020204030203" pitchFamily="34" charset="0"/>
              <a:cs typeface="Arial"/>
            </a:endParaRPr>
          </a:p>
          <a:p>
            <a:pPr marL="380365" indent="-380365" defTabSz="1219170">
              <a:buClr>
                <a:srgbClr val="000000"/>
              </a:buClr>
              <a:buFont typeface="Arial" panose="020B0604020202020204" pitchFamily="34" charset="0"/>
              <a:buChar char="•"/>
            </a:pPr>
            <a:endParaRPr lang="en-US" sz="1850" kern="0">
              <a:solidFill>
                <a:srgbClr val="000000"/>
              </a:solidFill>
              <a:latin typeface="Lato" panose="020F0502020204030203" pitchFamily="34" charset="0"/>
              <a:ea typeface="Lato" panose="020F0502020204030203" pitchFamily="34" charset="0"/>
              <a:cs typeface="Lato" panose="020F0502020204030203" pitchFamily="34" charset="0"/>
            </a:endParaRPr>
          </a:p>
        </p:txBody>
      </p:sp>
      <p:sp>
        <p:nvSpPr>
          <p:cNvPr id="3" name="Google Shape;193;p33">
            <a:extLst>
              <a:ext uri="{FF2B5EF4-FFF2-40B4-BE49-F238E27FC236}">
                <a16:creationId xmlns:a16="http://schemas.microsoft.com/office/drawing/2014/main" id="{D6D69F65-147E-CEBE-E45E-4B97C194D450}"/>
              </a:ext>
            </a:extLst>
          </p:cNvPr>
          <p:cNvSpPr/>
          <p:nvPr/>
        </p:nvSpPr>
        <p:spPr>
          <a:xfrm>
            <a:off x="0" y="0"/>
            <a:ext cx="946193" cy="1648816"/>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700907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7" name="Google Shape;277;p38"/>
          <p:cNvSpPr txBox="1">
            <a:spLocks noGrp="1"/>
          </p:cNvSpPr>
          <p:nvPr>
            <p:ph type="title"/>
          </p:nvPr>
        </p:nvSpPr>
        <p:spPr>
          <a:xfrm>
            <a:off x="1085813" y="384247"/>
            <a:ext cx="10100400" cy="763600"/>
          </a:xfrm>
          <a:prstGeom prst="rect">
            <a:avLst/>
          </a:prstGeom>
        </p:spPr>
        <p:txBody>
          <a:bodyPr spcFirstLastPara="1" wrap="square" lIns="121900" tIns="121900" rIns="121900" bIns="121900" anchor="t" anchorCtr="0">
            <a:noAutofit/>
          </a:bodyPr>
          <a:lstStyle/>
          <a:p>
            <a:r>
              <a:rPr lang="en" sz="4000">
                <a:latin typeface="Open Sans"/>
                <a:ea typeface="Open Sans"/>
                <a:cs typeface="Open Sans"/>
              </a:rPr>
              <a:t>PITFALLS AND WEAKNESSES</a:t>
            </a:r>
          </a:p>
        </p:txBody>
      </p:sp>
      <p:cxnSp>
        <p:nvCxnSpPr>
          <p:cNvPr id="287" name="Google Shape;287;p38"/>
          <p:cNvCxnSpPr>
            <a:cxnSpLocks/>
          </p:cNvCxnSpPr>
          <p:nvPr/>
        </p:nvCxnSpPr>
        <p:spPr>
          <a:xfrm>
            <a:off x="10019071" y="1055067"/>
            <a:ext cx="2172896" cy="0"/>
          </a:xfrm>
          <a:prstGeom prst="straightConnector1">
            <a:avLst/>
          </a:prstGeom>
          <a:noFill/>
          <a:ln w="19050" cap="flat" cmpd="sng">
            <a:solidFill>
              <a:schemeClr val="dk1"/>
            </a:solidFill>
            <a:prstDash val="solid"/>
            <a:round/>
            <a:headEnd type="none" w="med" len="med"/>
            <a:tailEnd type="none" w="med" len="med"/>
          </a:ln>
        </p:spPr>
      </p:cxnSp>
      <p:cxnSp>
        <p:nvCxnSpPr>
          <p:cNvPr id="288" name="Google Shape;288;p38"/>
          <p:cNvCxnSpPr/>
          <p:nvPr/>
        </p:nvCxnSpPr>
        <p:spPr>
          <a:xfrm>
            <a:off x="950967" y="0"/>
            <a:ext cx="0" cy="1534800"/>
          </a:xfrm>
          <a:prstGeom prst="straightConnector1">
            <a:avLst/>
          </a:prstGeom>
          <a:noFill/>
          <a:ln w="38100" cap="flat" cmpd="sng">
            <a:solidFill>
              <a:schemeClr val="dk1"/>
            </a:solidFill>
            <a:prstDash val="solid"/>
            <a:round/>
            <a:headEnd type="none" w="med" len="med"/>
            <a:tailEnd type="none" w="med" len="med"/>
          </a:ln>
        </p:spPr>
      </p:cxnSp>
      <p:sp>
        <p:nvSpPr>
          <p:cNvPr id="23" name="TextBox 22">
            <a:extLst>
              <a:ext uri="{FF2B5EF4-FFF2-40B4-BE49-F238E27FC236}">
                <a16:creationId xmlns:a16="http://schemas.microsoft.com/office/drawing/2014/main" id="{A9CEC497-EA5E-A035-2C3A-2C3C04756E41}"/>
              </a:ext>
            </a:extLst>
          </p:cNvPr>
          <p:cNvSpPr txBox="1"/>
          <p:nvPr/>
        </p:nvSpPr>
        <p:spPr>
          <a:xfrm>
            <a:off x="1239767" y="1165385"/>
            <a:ext cx="10264151" cy="5919634"/>
          </a:xfrm>
          <a:prstGeom prst="rect">
            <a:avLst/>
          </a:prstGeom>
          <a:noFill/>
        </p:spPr>
        <p:txBody>
          <a:bodyPr wrap="square" lIns="91440" tIns="45720" rIns="91440" bIns="45720" anchor="t">
            <a:spAutoFit/>
          </a:bodyPr>
          <a:lstStyle/>
          <a:p>
            <a:pPr marL="380365" indent="-380365" defTabSz="1219170">
              <a:lnSpc>
                <a:spcPct val="200000"/>
              </a:lnSpc>
              <a:buClr>
                <a:srgbClr val="F10000"/>
              </a:buClr>
              <a:buFont typeface="Arial" panose="020B0604020202020204" pitchFamily="34" charset="0"/>
              <a:buChar char="•"/>
            </a:pPr>
            <a:r>
              <a:rPr lang="en-US" kern="0">
                <a:solidFill>
                  <a:srgbClr val="000000"/>
                </a:solidFill>
                <a:latin typeface="Open Sans"/>
                <a:ea typeface="Open Sans"/>
                <a:cs typeface="Open Sans"/>
              </a:rPr>
              <a:t>Our model is not 100% accurate, so we need to consider false positives and false negatives.</a:t>
            </a:r>
          </a:p>
          <a:p>
            <a:pPr marL="1294765" lvl="2" indent="-380365" defTabSz="1219170">
              <a:lnSpc>
                <a:spcPct val="200000"/>
              </a:lnSpc>
              <a:buClr>
                <a:srgbClr val="F10000"/>
              </a:buClr>
              <a:buFont typeface="Arial" panose="020B0604020202020204" pitchFamily="34" charset="0"/>
              <a:buChar char="•"/>
            </a:pPr>
            <a:r>
              <a:rPr lang="en-US" kern="0">
                <a:solidFill>
                  <a:srgbClr val="000000"/>
                </a:solidFill>
                <a:latin typeface="Open Sans"/>
                <a:ea typeface="Open Sans"/>
                <a:cs typeface="Open Sans"/>
              </a:rPr>
              <a:t>Possibly unnecessary treatment or missed diagnoses</a:t>
            </a:r>
          </a:p>
          <a:p>
            <a:pPr marL="380365" indent="-380365" defTabSz="1219170">
              <a:lnSpc>
                <a:spcPct val="200000"/>
              </a:lnSpc>
              <a:buClr>
                <a:srgbClr val="F10000"/>
              </a:buClr>
              <a:buFont typeface="Arial" panose="020B0604020202020204" pitchFamily="34" charset="0"/>
              <a:buChar char="•"/>
            </a:pPr>
            <a:r>
              <a:rPr lang="en-US" kern="0">
                <a:solidFill>
                  <a:srgbClr val="000000"/>
                </a:solidFill>
                <a:latin typeface="Open Sans"/>
                <a:ea typeface="Open Sans"/>
                <a:cs typeface="Open Sans"/>
              </a:rPr>
              <a:t>Our model does not account for all </a:t>
            </a:r>
            <a:r>
              <a:rPr lang="en-US" b="1" kern="0">
                <a:solidFill>
                  <a:srgbClr val="000000"/>
                </a:solidFill>
                <a:latin typeface="Open Sans"/>
                <a:ea typeface="Open Sans"/>
                <a:cs typeface="Open Sans"/>
              </a:rPr>
              <a:t>confounding variables. </a:t>
            </a:r>
          </a:p>
          <a:p>
            <a:pPr marL="1294765" lvl="2" indent="-380365" defTabSz="1219170">
              <a:lnSpc>
                <a:spcPct val="200000"/>
              </a:lnSpc>
              <a:buClr>
                <a:srgbClr val="F10000"/>
              </a:buClr>
              <a:buFont typeface="Arial" panose="020B0604020202020204" pitchFamily="34" charset="0"/>
              <a:buChar char="•"/>
            </a:pPr>
            <a:r>
              <a:rPr lang="en-US" kern="0">
                <a:solidFill>
                  <a:srgbClr val="000000"/>
                </a:solidFill>
                <a:latin typeface="Open Sans"/>
                <a:ea typeface="Open Sans"/>
                <a:cs typeface="Open Sans"/>
              </a:rPr>
              <a:t>Health, diet, exercise, genetics etc. </a:t>
            </a:r>
          </a:p>
          <a:p>
            <a:pPr marL="380365" indent="-380365" defTabSz="1219170">
              <a:lnSpc>
                <a:spcPct val="200000"/>
              </a:lnSpc>
              <a:buClr>
                <a:srgbClr val="F10000"/>
              </a:buClr>
              <a:buFont typeface="Arial" panose="020B0604020202020204" pitchFamily="34" charset="0"/>
              <a:buChar char="•"/>
            </a:pPr>
            <a:r>
              <a:rPr lang="en-US" kern="0">
                <a:solidFill>
                  <a:srgbClr val="000000"/>
                </a:solidFill>
                <a:latin typeface="Open Sans"/>
                <a:ea typeface="Open Sans"/>
                <a:cs typeface="Open Sans"/>
              </a:rPr>
              <a:t>Our model is </a:t>
            </a:r>
            <a:r>
              <a:rPr lang="en-US" b="1" kern="0">
                <a:solidFill>
                  <a:srgbClr val="000000"/>
                </a:solidFill>
                <a:latin typeface="Open Sans"/>
                <a:ea typeface="Open Sans"/>
                <a:cs typeface="Open Sans"/>
              </a:rPr>
              <a:t>biased </a:t>
            </a:r>
            <a:r>
              <a:rPr lang="en-US" kern="0">
                <a:solidFill>
                  <a:srgbClr val="000000"/>
                </a:solidFill>
                <a:latin typeface="Open Sans"/>
                <a:ea typeface="Open Sans"/>
                <a:cs typeface="Open Sans"/>
              </a:rPr>
              <a:t>and</a:t>
            </a:r>
            <a:r>
              <a:rPr lang="en-US" b="1" kern="0">
                <a:solidFill>
                  <a:srgbClr val="000000"/>
                </a:solidFill>
                <a:latin typeface="Open Sans"/>
                <a:ea typeface="Open Sans"/>
                <a:cs typeface="Open Sans"/>
              </a:rPr>
              <a:t> imbalanced </a:t>
            </a:r>
            <a:r>
              <a:rPr lang="en-US" kern="0">
                <a:solidFill>
                  <a:srgbClr val="000000"/>
                </a:solidFill>
                <a:latin typeface="Open Sans"/>
                <a:ea typeface="Open Sans"/>
                <a:cs typeface="Open Sans"/>
              </a:rPr>
              <a:t>towards class 0. Our model might have high </a:t>
            </a:r>
            <a:r>
              <a:rPr lang="en-US" b="1" kern="0">
                <a:solidFill>
                  <a:srgbClr val="000000"/>
                </a:solidFill>
                <a:latin typeface="Open Sans"/>
                <a:ea typeface="Open Sans"/>
                <a:cs typeface="Open Sans"/>
              </a:rPr>
              <a:t>specificity</a:t>
            </a:r>
            <a:r>
              <a:rPr lang="en-US" kern="0">
                <a:solidFill>
                  <a:srgbClr val="000000"/>
                </a:solidFill>
                <a:latin typeface="Open Sans"/>
                <a:ea typeface="Open Sans"/>
                <a:cs typeface="Open Sans"/>
              </a:rPr>
              <a:t> but </a:t>
            </a:r>
            <a:r>
              <a:rPr lang="en-US" b="1" kern="0">
                <a:solidFill>
                  <a:srgbClr val="000000"/>
                </a:solidFill>
                <a:latin typeface="Open Sans"/>
                <a:ea typeface="Open Sans"/>
                <a:cs typeface="Open Sans"/>
              </a:rPr>
              <a:t>low sensitivity</a:t>
            </a:r>
            <a:r>
              <a:rPr lang="en-US" kern="0">
                <a:solidFill>
                  <a:srgbClr val="000000"/>
                </a:solidFill>
                <a:latin typeface="Open Sans"/>
                <a:ea typeface="Open Sans"/>
                <a:cs typeface="Open Sans"/>
              </a:rPr>
              <a:t> towards non-diabetic, it may be better at predicting non-diabetic individuals but may miss many diabetic individuals.</a:t>
            </a:r>
          </a:p>
          <a:p>
            <a:pPr marL="380365" indent="-380365" defTabSz="1219170">
              <a:lnSpc>
                <a:spcPct val="200000"/>
              </a:lnSpc>
              <a:buClr>
                <a:srgbClr val="F10000"/>
              </a:buClr>
              <a:buFont typeface="Arial" panose="020B0604020202020204" pitchFamily="34" charset="0"/>
              <a:buChar char="•"/>
            </a:pPr>
            <a:r>
              <a:rPr lang="en-US" kern="0">
                <a:solidFill>
                  <a:srgbClr val="000000"/>
                </a:solidFill>
                <a:latin typeface="Open Sans"/>
                <a:ea typeface="Open Sans"/>
                <a:cs typeface="Open Sans"/>
              </a:rPr>
              <a:t>Is it reflective of the entire population? No, on average our data likely contained women who were 33 years old and prediabetic with slight obesity (</a:t>
            </a:r>
            <a:r>
              <a:rPr lang="en-US" b="1" kern="0">
                <a:solidFill>
                  <a:srgbClr val="000000"/>
                </a:solidFill>
                <a:latin typeface="Open Sans"/>
                <a:ea typeface="Open Sans"/>
                <a:cs typeface="Open Sans"/>
              </a:rPr>
              <a:t>cannot be externally validated</a:t>
            </a:r>
            <a:r>
              <a:rPr lang="en-US" kern="0">
                <a:solidFill>
                  <a:srgbClr val="000000"/>
                </a:solidFill>
                <a:latin typeface="Open Sans"/>
                <a:ea typeface="Open Sans"/>
                <a:cs typeface="Open Sans"/>
              </a:rPr>
              <a:t>).</a:t>
            </a:r>
          </a:p>
          <a:p>
            <a:pPr defTabSz="1219170">
              <a:buClr>
                <a:srgbClr val="000000"/>
              </a:buClr>
            </a:pPr>
            <a:endParaRPr lang="en-US" sz="1867" kern="0">
              <a:solidFill>
                <a:srgbClr val="000000"/>
              </a:solidFill>
              <a:latin typeface="Arial"/>
              <a:ea typeface="Lato" panose="020F0502020204030203" pitchFamily="34" charset="0"/>
              <a:cs typeface="Arial"/>
            </a:endParaRPr>
          </a:p>
        </p:txBody>
      </p:sp>
      <p:sp>
        <p:nvSpPr>
          <p:cNvPr id="3" name="Google Shape;193;p33">
            <a:extLst>
              <a:ext uri="{FF2B5EF4-FFF2-40B4-BE49-F238E27FC236}">
                <a16:creationId xmlns:a16="http://schemas.microsoft.com/office/drawing/2014/main" id="{D6D69F65-147E-CEBE-E45E-4B97C194D450}"/>
              </a:ext>
            </a:extLst>
          </p:cNvPr>
          <p:cNvSpPr/>
          <p:nvPr/>
        </p:nvSpPr>
        <p:spPr>
          <a:xfrm>
            <a:off x="0" y="0"/>
            <a:ext cx="946193" cy="1648816"/>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1998491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0"/>
        <p:cNvGrpSpPr/>
        <p:nvPr/>
      </p:nvGrpSpPr>
      <p:grpSpPr>
        <a:xfrm>
          <a:off x="0" y="0"/>
          <a:ext cx="0" cy="0"/>
          <a:chOff x="0" y="0"/>
          <a:chExt cx="0" cy="0"/>
        </a:xfrm>
      </p:grpSpPr>
      <p:sp>
        <p:nvSpPr>
          <p:cNvPr id="381" name="Google Shape;381;p41"/>
          <p:cNvSpPr/>
          <p:nvPr/>
        </p:nvSpPr>
        <p:spPr>
          <a:xfrm>
            <a:off x="3" y="0"/>
            <a:ext cx="1688800" cy="68580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solidFill>
                <a:srgbClr val="00B0F0"/>
              </a:solidFill>
              <a:latin typeface="Arial"/>
              <a:cs typeface="Arial"/>
              <a:sym typeface="Arial"/>
            </a:endParaRPr>
          </a:p>
        </p:txBody>
      </p:sp>
      <p:cxnSp>
        <p:nvCxnSpPr>
          <p:cNvPr id="389" name="Google Shape;389;p41"/>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grpSp>
        <p:nvGrpSpPr>
          <p:cNvPr id="390" name="Google Shape;390;p41"/>
          <p:cNvGrpSpPr/>
          <p:nvPr/>
        </p:nvGrpSpPr>
        <p:grpSpPr>
          <a:xfrm>
            <a:off x="911275" y="888642"/>
            <a:ext cx="6685333" cy="1300"/>
            <a:chOff x="690600" y="445025"/>
            <a:chExt cx="5014000" cy="975"/>
          </a:xfrm>
        </p:grpSpPr>
        <p:cxnSp>
          <p:nvCxnSpPr>
            <p:cNvPr id="391" name="Google Shape;391;p41"/>
            <p:cNvCxnSpPr/>
            <p:nvPr/>
          </p:nvCxnSpPr>
          <p:spPr>
            <a:xfrm rot="10800000">
              <a:off x="1609000" y="445025"/>
              <a:ext cx="4095600" cy="0"/>
            </a:xfrm>
            <a:prstGeom prst="straightConnector1">
              <a:avLst/>
            </a:prstGeom>
            <a:noFill/>
            <a:ln w="19050" cap="flat" cmpd="sng">
              <a:solidFill>
                <a:schemeClr val="dk1"/>
              </a:solidFill>
              <a:prstDash val="solid"/>
              <a:round/>
              <a:headEnd type="none" w="med" len="med"/>
              <a:tailEnd type="none" w="med" len="med"/>
            </a:ln>
          </p:spPr>
        </p:cxnSp>
        <p:cxnSp>
          <p:nvCxnSpPr>
            <p:cNvPr id="394" name="Google Shape;394;p41"/>
            <p:cNvCxnSpPr/>
            <p:nvPr/>
          </p:nvCxnSpPr>
          <p:spPr>
            <a:xfrm>
              <a:off x="690600" y="446000"/>
              <a:ext cx="402900" cy="0"/>
            </a:xfrm>
            <a:prstGeom prst="straightConnector1">
              <a:avLst/>
            </a:prstGeom>
            <a:noFill/>
            <a:ln w="38100" cap="flat" cmpd="sng">
              <a:solidFill>
                <a:schemeClr val="dk1"/>
              </a:solidFill>
              <a:prstDash val="solid"/>
              <a:round/>
              <a:headEnd type="none" w="med" len="med"/>
              <a:tailEnd type="none" w="med" len="med"/>
            </a:ln>
          </p:spPr>
        </p:cxnSp>
      </p:grpSp>
      <p:sp>
        <p:nvSpPr>
          <p:cNvPr id="3" name="Google Shape;277;p38">
            <a:extLst>
              <a:ext uri="{FF2B5EF4-FFF2-40B4-BE49-F238E27FC236}">
                <a16:creationId xmlns:a16="http://schemas.microsoft.com/office/drawing/2014/main" id="{DF7AF366-BD8E-9D29-AA98-C905332E4490}"/>
              </a:ext>
            </a:extLst>
          </p:cNvPr>
          <p:cNvSpPr txBox="1">
            <a:spLocks noGrp="1"/>
          </p:cNvSpPr>
          <p:nvPr>
            <p:ph type="title"/>
          </p:nvPr>
        </p:nvSpPr>
        <p:spPr>
          <a:xfrm>
            <a:off x="2021136" y="36100"/>
            <a:ext cx="10100400" cy="763600"/>
          </a:xfrm>
          <a:prstGeom prst="rect">
            <a:avLst/>
          </a:prstGeom>
          <a:effectLst>
            <a:reflection stA="19000" dist="50800" dir="5400000" sy="-100000" algn="bl" rotWithShape="0"/>
          </a:effectLst>
        </p:spPr>
        <p:txBody>
          <a:bodyPr spcFirstLastPara="1" wrap="square" lIns="121900" tIns="121900" rIns="121900" bIns="121900" anchor="t" anchorCtr="0">
            <a:noAutofit/>
          </a:bodyPr>
          <a:lstStyle/>
          <a:p>
            <a:r>
              <a:rPr lang="en" sz="4000">
                <a:latin typeface="Open Sans"/>
                <a:ea typeface="Open Sans"/>
                <a:cs typeface="Open Sans"/>
              </a:rPr>
              <a:t>Our Sample</a:t>
            </a:r>
          </a:p>
        </p:txBody>
      </p:sp>
      <p:sp>
        <p:nvSpPr>
          <p:cNvPr id="5" name="TextBox 4">
            <a:extLst>
              <a:ext uri="{FF2B5EF4-FFF2-40B4-BE49-F238E27FC236}">
                <a16:creationId xmlns:a16="http://schemas.microsoft.com/office/drawing/2014/main" id="{A0663D52-93CE-2A69-5EF0-8DBA1130618D}"/>
              </a:ext>
            </a:extLst>
          </p:cNvPr>
          <p:cNvSpPr txBox="1"/>
          <p:nvPr/>
        </p:nvSpPr>
        <p:spPr>
          <a:xfrm>
            <a:off x="7953993" y="2140032"/>
            <a:ext cx="36491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endParaRPr lang="en-US">
              <a:cs typeface="Arial"/>
            </a:endParaRPr>
          </a:p>
        </p:txBody>
      </p:sp>
      <p:sp>
        <p:nvSpPr>
          <p:cNvPr id="2" name="TextBox 1">
            <a:extLst>
              <a:ext uri="{FF2B5EF4-FFF2-40B4-BE49-F238E27FC236}">
                <a16:creationId xmlns:a16="http://schemas.microsoft.com/office/drawing/2014/main" id="{92C4A79D-2470-4E5D-3A48-32B49A58A582}"/>
              </a:ext>
            </a:extLst>
          </p:cNvPr>
          <p:cNvSpPr txBox="1"/>
          <p:nvPr/>
        </p:nvSpPr>
        <p:spPr>
          <a:xfrm>
            <a:off x="2722162" y="2274189"/>
            <a:ext cx="80391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a:latin typeface="Times New Roman"/>
                <a:cs typeface="Times New Roman"/>
              </a:rPr>
              <a:t>All patients in the dataset are women of at least 21 years of age. </a:t>
            </a:r>
            <a:endParaRPr lang="en-US" sz="5400" b="1">
              <a:cs typeface="Arial"/>
            </a:endParaRPr>
          </a:p>
        </p:txBody>
      </p:sp>
      <p:pic>
        <p:nvPicPr>
          <p:cNvPr id="4" name="Picture 4">
            <a:extLst>
              <a:ext uri="{FF2B5EF4-FFF2-40B4-BE49-F238E27FC236}">
                <a16:creationId xmlns:a16="http://schemas.microsoft.com/office/drawing/2014/main" id="{30AF45CB-3978-DE70-B9A1-9F742D677932}"/>
              </a:ext>
            </a:extLst>
          </p:cNvPr>
          <p:cNvPicPr>
            <a:picLocks noChangeAspect="1"/>
          </p:cNvPicPr>
          <p:nvPr/>
        </p:nvPicPr>
        <p:blipFill>
          <a:blip r:embed="rId3"/>
          <a:stretch>
            <a:fillRect/>
          </a:stretch>
        </p:blipFill>
        <p:spPr>
          <a:xfrm>
            <a:off x="8509386" y="290245"/>
            <a:ext cx="5695950" cy="5705475"/>
          </a:xfrm>
          <a:prstGeom prst="rect">
            <a:avLst/>
          </a:prstGeom>
        </p:spPr>
      </p:pic>
    </p:spTree>
    <p:extLst>
      <p:ext uri="{BB962C8B-B14F-4D97-AF65-F5344CB8AC3E}">
        <p14:creationId xmlns:p14="http://schemas.microsoft.com/office/powerpoint/2010/main" val="1750528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7" name="Google Shape;277;p38"/>
          <p:cNvSpPr txBox="1">
            <a:spLocks noGrp="1"/>
          </p:cNvSpPr>
          <p:nvPr>
            <p:ph type="title"/>
          </p:nvPr>
        </p:nvSpPr>
        <p:spPr>
          <a:xfrm>
            <a:off x="1120836" y="385050"/>
            <a:ext cx="10100400" cy="763600"/>
          </a:xfrm>
          <a:prstGeom prst="rect">
            <a:avLst/>
          </a:prstGeom>
        </p:spPr>
        <p:txBody>
          <a:bodyPr spcFirstLastPara="1" wrap="square" lIns="121900" tIns="121900" rIns="121900" bIns="121900" anchor="t" anchorCtr="0">
            <a:noAutofit/>
          </a:bodyPr>
          <a:lstStyle/>
          <a:p>
            <a:r>
              <a:rPr lang="en" sz="4000">
                <a:latin typeface="Open Sans" panose="020B0606030504020204" pitchFamily="34" charset="0"/>
                <a:ea typeface="Open Sans" panose="020B0606030504020204" pitchFamily="34" charset="0"/>
                <a:cs typeface="Open Sans" panose="020B0606030504020204" pitchFamily="34" charset="0"/>
              </a:rPr>
              <a:t>TOP FIVE KEY POINTS</a:t>
            </a:r>
            <a:endParaRPr sz="4000">
              <a:latin typeface="Open Sans" panose="020B0606030504020204" pitchFamily="34" charset="0"/>
              <a:ea typeface="Open Sans" panose="020B0606030504020204" pitchFamily="34" charset="0"/>
              <a:cs typeface="Open Sans" panose="020B0606030504020204" pitchFamily="34" charset="0"/>
            </a:endParaRPr>
          </a:p>
        </p:txBody>
      </p:sp>
      <p:cxnSp>
        <p:nvCxnSpPr>
          <p:cNvPr id="287" name="Google Shape;287;p38"/>
          <p:cNvCxnSpPr/>
          <p:nvPr/>
        </p:nvCxnSpPr>
        <p:spPr>
          <a:xfrm>
            <a:off x="9188767" y="1055067"/>
            <a:ext cx="3003200" cy="0"/>
          </a:xfrm>
          <a:prstGeom prst="straightConnector1">
            <a:avLst/>
          </a:prstGeom>
          <a:noFill/>
          <a:ln w="19050" cap="flat" cmpd="sng">
            <a:solidFill>
              <a:schemeClr val="dk1"/>
            </a:solidFill>
            <a:prstDash val="solid"/>
            <a:round/>
            <a:headEnd type="none" w="med" len="med"/>
            <a:tailEnd type="none" w="med" len="med"/>
          </a:ln>
        </p:spPr>
      </p:cxnSp>
      <p:cxnSp>
        <p:nvCxnSpPr>
          <p:cNvPr id="288" name="Google Shape;288;p38"/>
          <p:cNvCxnSpPr/>
          <p:nvPr/>
        </p:nvCxnSpPr>
        <p:spPr>
          <a:xfrm>
            <a:off x="950967" y="0"/>
            <a:ext cx="0" cy="1534800"/>
          </a:xfrm>
          <a:prstGeom prst="straightConnector1">
            <a:avLst/>
          </a:prstGeom>
          <a:noFill/>
          <a:ln w="38100" cap="flat" cmpd="sng">
            <a:solidFill>
              <a:schemeClr val="dk1"/>
            </a:solidFill>
            <a:prstDash val="solid"/>
            <a:round/>
            <a:headEnd type="none" w="med" len="med"/>
            <a:tailEnd type="none" w="med" len="med"/>
          </a:ln>
        </p:spPr>
      </p:cxnSp>
      <p:sp>
        <p:nvSpPr>
          <p:cNvPr id="23" name="TextBox 22">
            <a:extLst>
              <a:ext uri="{FF2B5EF4-FFF2-40B4-BE49-F238E27FC236}">
                <a16:creationId xmlns:a16="http://schemas.microsoft.com/office/drawing/2014/main" id="{A9CEC497-EA5E-A035-2C3A-2C3C04756E41}"/>
              </a:ext>
            </a:extLst>
          </p:cNvPr>
          <p:cNvSpPr txBox="1"/>
          <p:nvPr/>
        </p:nvSpPr>
        <p:spPr>
          <a:xfrm>
            <a:off x="946193" y="1321897"/>
            <a:ext cx="10663403" cy="5724644"/>
          </a:xfrm>
          <a:prstGeom prst="rect">
            <a:avLst/>
          </a:prstGeom>
          <a:noFill/>
        </p:spPr>
        <p:txBody>
          <a:bodyPr wrap="square" lIns="91440" tIns="45720" rIns="91440" bIns="45720" anchor="t">
            <a:spAutoFit/>
          </a:bodyPr>
          <a:lstStyle/>
          <a:p>
            <a:pPr marL="457200" indent="-457200" defTabSz="1219170">
              <a:lnSpc>
                <a:spcPct val="200000"/>
              </a:lnSpc>
              <a:buClr>
                <a:schemeClr val="tx1"/>
              </a:buClr>
              <a:buFont typeface="+mj-lt"/>
              <a:buAutoNum type="arabicPeriod"/>
            </a:pPr>
            <a:r>
              <a:rPr lang="en-US" sz="1400" kern="0" dirty="0">
                <a:solidFill>
                  <a:srgbClr val="000000"/>
                </a:solidFill>
                <a:latin typeface="Open Sans"/>
                <a:ea typeface="Open Sans"/>
                <a:cs typeface="Open Sans"/>
                <a:sym typeface="Arial"/>
              </a:rPr>
              <a:t>Our model shows promising results with an overall accuracy score of </a:t>
            </a:r>
            <a:r>
              <a:rPr lang="en-US" sz="1400" b="1" kern="0" dirty="0">
                <a:solidFill>
                  <a:srgbClr val="000000"/>
                </a:solidFill>
                <a:latin typeface="Open Sans"/>
                <a:ea typeface="Open Sans"/>
                <a:cs typeface="Open Sans"/>
                <a:sym typeface="Arial"/>
              </a:rPr>
              <a:t>78%</a:t>
            </a:r>
            <a:r>
              <a:rPr lang="en-US" sz="1400" kern="0" dirty="0">
                <a:solidFill>
                  <a:srgbClr val="000000"/>
                </a:solidFill>
                <a:latin typeface="Open Sans"/>
                <a:ea typeface="Open Sans"/>
                <a:cs typeface="Open Sans"/>
                <a:sym typeface="Arial"/>
              </a:rPr>
              <a:t>, but there is room for improvement.</a:t>
            </a:r>
            <a:endParaRPr lang="en-US" sz="1400" kern="0" dirty="0">
              <a:solidFill>
                <a:srgbClr val="000000"/>
              </a:solidFill>
              <a:latin typeface="Open Sans"/>
              <a:ea typeface="Open Sans"/>
              <a:cs typeface="Open Sans"/>
            </a:endParaRPr>
          </a:p>
          <a:p>
            <a:pPr marL="457200" indent="-457200" defTabSz="1219170">
              <a:lnSpc>
                <a:spcPct val="200000"/>
              </a:lnSpc>
              <a:buClr>
                <a:schemeClr val="tx1"/>
              </a:buClr>
              <a:buAutoNum type="arabicPeriod"/>
            </a:pPr>
            <a:r>
              <a:rPr lang="en-US" sz="1400" kern="0" dirty="0">
                <a:solidFill>
                  <a:srgbClr val="000000"/>
                </a:solidFill>
                <a:latin typeface="Open Sans"/>
                <a:ea typeface="Open Sans"/>
                <a:cs typeface="Open Sans"/>
              </a:rPr>
              <a:t>We recommend </a:t>
            </a:r>
            <a:r>
              <a:rPr lang="en-US" sz="1400" b="1" kern="0" dirty="0">
                <a:solidFill>
                  <a:srgbClr val="000000"/>
                </a:solidFill>
                <a:latin typeface="Open Sans"/>
                <a:ea typeface="Open Sans"/>
                <a:cs typeface="Open Sans"/>
              </a:rPr>
              <a:t>collecting more data with additional features</a:t>
            </a:r>
            <a:r>
              <a:rPr lang="en-US" sz="1400" kern="0" dirty="0">
                <a:solidFill>
                  <a:srgbClr val="000000"/>
                </a:solidFill>
                <a:latin typeface="Open Sans"/>
                <a:ea typeface="Open Sans"/>
                <a:cs typeface="Open Sans"/>
              </a:rPr>
              <a:t> to improve the accuracy of our model. </a:t>
            </a:r>
            <a:r>
              <a:rPr lang="en-US" sz="1400" kern="0" dirty="0">
                <a:latin typeface="Open Sans"/>
                <a:ea typeface="+mn-lt"/>
                <a:cs typeface="+mn-lt"/>
              </a:rPr>
              <a:t>The sample size may not be large enough to detect a significant correlation between variables. With a small sample size, the correlation coefficient may be subject to greater variability and less reliable. </a:t>
            </a:r>
            <a:r>
              <a:rPr lang="en-US" sz="2000" b="1" kern="0" dirty="0">
                <a:latin typeface="Open Sans"/>
                <a:ea typeface="+mn-lt"/>
                <a:cs typeface="+mn-lt"/>
              </a:rPr>
              <a:t>We don’t have enough DATA.</a:t>
            </a:r>
          </a:p>
          <a:p>
            <a:pPr marL="457200" indent="-457200" defTabSz="1219170">
              <a:lnSpc>
                <a:spcPct val="200000"/>
              </a:lnSpc>
              <a:buClr>
                <a:schemeClr val="tx1"/>
              </a:buClr>
              <a:buAutoNum type="arabicPeriod"/>
            </a:pPr>
            <a:r>
              <a:rPr lang="en-US" sz="1400" kern="0" dirty="0">
                <a:solidFill>
                  <a:srgbClr val="000000"/>
                </a:solidFill>
                <a:latin typeface="Open Sans"/>
                <a:ea typeface="Open Sans"/>
                <a:cs typeface="Open Sans"/>
                <a:sym typeface="Arial"/>
              </a:rPr>
              <a:t>Given that logistic regression models base their predictions on probabilities, which means that there is always some degree of uncertainty in the forecasts, we advise using our model as a </a:t>
            </a:r>
            <a:r>
              <a:rPr lang="en-US" sz="1400" b="1" kern="0" dirty="0">
                <a:solidFill>
                  <a:srgbClr val="000000"/>
                </a:solidFill>
                <a:latin typeface="Open Sans"/>
                <a:ea typeface="Open Sans"/>
                <a:cs typeface="Open Sans"/>
                <a:sym typeface="Arial"/>
              </a:rPr>
              <a:t>tool to assist clinical decision making</a:t>
            </a:r>
            <a:r>
              <a:rPr lang="en-US" sz="1400" kern="0" dirty="0">
                <a:solidFill>
                  <a:srgbClr val="000000"/>
                </a:solidFill>
                <a:latin typeface="Open Sans"/>
                <a:ea typeface="Open Sans"/>
                <a:cs typeface="Open Sans"/>
                <a:sym typeface="Arial"/>
              </a:rPr>
              <a:t> rather than as a replacement. </a:t>
            </a:r>
            <a:r>
              <a:rPr lang="en-US" sz="1400" b="1" u="sng" kern="0" dirty="0">
                <a:solidFill>
                  <a:srgbClr val="000000"/>
                </a:solidFill>
                <a:latin typeface="Open Sans"/>
                <a:ea typeface="Open Sans"/>
                <a:cs typeface="Open Sans"/>
                <a:sym typeface="Arial"/>
              </a:rPr>
              <a:t>Keep in mind</a:t>
            </a:r>
            <a:r>
              <a:rPr lang="en-US" sz="1400" kern="0" dirty="0">
                <a:solidFill>
                  <a:srgbClr val="000000"/>
                </a:solidFill>
                <a:latin typeface="Open Sans"/>
                <a:ea typeface="Open Sans"/>
                <a:cs typeface="Open Sans"/>
                <a:sym typeface="Arial"/>
              </a:rPr>
              <a:t>, our Model is</a:t>
            </a:r>
            <a:r>
              <a:rPr lang="en-US" sz="1400" b="1" kern="0" dirty="0">
                <a:solidFill>
                  <a:srgbClr val="000000"/>
                </a:solidFill>
                <a:latin typeface="Open Sans"/>
                <a:ea typeface="Open Sans"/>
                <a:cs typeface="Open Sans"/>
                <a:sym typeface="Arial"/>
              </a:rPr>
              <a:t> Biased</a:t>
            </a:r>
            <a:r>
              <a:rPr lang="en-US" sz="1400" kern="0" dirty="0">
                <a:solidFill>
                  <a:srgbClr val="000000"/>
                </a:solidFill>
                <a:latin typeface="Open Sans"/>
                <a:ea typeface="Open Sans"/>
                <a:cs typeface="Open Sans"/>
                <a:sym typeface="Arial"/>
              </a:rPr>
              <a:t> towards women who are mostly likely on average</a:t>
            </a:r>
            <a:r>
              <a:rPr lang="en-US" sz="1400" b="1" kern="0" dirty="0">
                <a:solidFill>
                  <a:srgbClr val="000000"/>
                </a:solidFill>
                <a:latin typeface="Open Sans"/>
                <a:ea typeface="Open Sans"/>
                <a:cs typeface="Open Sans"/>
                <a:sym typeface="Arial"/>
              </a:rPr>
              <a:t> pre-diabetic, obese and 33-year-olds</a:t>
            </a:r>
            <a:r>
              <a:rPr lang="en-US" sz="1400" kern="0" dirty="0">
                <a:solidFill>
                  <a:srgbClr val="000000"/>
                </a:solidFill>
                <a:latin typeface="Open Sans"/>
                <a:ea typeface="Open Sans"/>
                <a:cs typeface="Open Sans"/>
                <a:sym typeface="Arial"/>
              </a:rPr>
              <a:t>. (</a:t>
            </a:r>
            <a:r>
              <a:rPr lang="en-US" sz="1400" u="sng" kern="0" dirty="0">
                <a:solidFill>
                  <a:srgbClr val="000000"/>
                </a:solidFill>
                <a:latin typeface="Open Sans"/>
                <a:ea typeface="Open Sans"/>
                <a:cs typeface="Open Sans"/>
                <a:sym typeface="Arial"/>
              </a:rPr>
              <a:t>Should not be applied externally in other environments/populations)</a:t>
            </a:r>
            <a:endParaRPr lang="en-US" sz="1400" u="sng" kern="0" dirty="0">
              <a:solidFill>
                <a:srgbClr val="000000"/>
              </a:solidFill>
              <a:latin typeface="Open Sans"/>
              <a:ea typeface="Open Sans"/>
              <a:cs typeface="Open Sans"/>
            </a:endParaRPr>
          </a:p>
          <a:p>
            <a:pPr marL="457200" indent="-457200" defTabSz="1219170">
              <a:lnSpc>
                <a:spcPct val="200000"/>
              </a:lnSpc>
              <a:buClr>
                <a:schemeClr val="tx1"/>
              </a:buClr>
              <a:buFont typeface="+mj-lt"/>
              <a:buAutoNum type="arabicPeriod"/>
            </a:pPr>
            <a:r>
              <a:rPr lang="en-US" sz="1400" kern="0" dirty="0">
                <a:solidFill>
                  <a:srgbClr val="000000"/>
                </a:solidFill>
                <a:latin typeface="Open Sans"/>
                <a:ea typeface="Open Sans"/>
                <a:cs typeface="Open Sans"/>
              </a:rPr>
              <a:t>The </a:t>
            </a:r>
            <a:r>
              <a:rPr lang="en-US" sz="1600" b="1" kern="0" dirty="0">
                <a:solidFill>
                  <a:srgbClr val="000000"/>
                </a:solidFill>
                <a:latin typeface="Open Sans"/>
                <a:ea typeface="Open Sans"/>
                <a:cs typeface="Open Sans"/>
              </a:rPr>
              <a:t>external validity</a:t>
            </a:r>
            <a:r>
              <a:rPr lang="en-US" sz="1400" kern="0" dirty="0">
                <a:solidFill>
                  <a:srgbClr val="000000"/>
                </a:solidFill>
                <a:latin typeface="Open Sans"/>
                <a:ea typeface="Open Sans"/>
                <a:cs typeface="Open Sans"/>
              </a:rPr>
              <a:t> of our findings may be limited due to the sample size, not a good enough random sample, and bias; so it may be difficult to apply our results to other populations.</a:t>
            </a:r>
          </a:p>
          <a:p>
            <a:pPr marL="457200" indent="-457200" defTabSz="1219170">
              <a:lnSpc>
                <a:spcPct val="200000"/>
              </a:lnSpc>
              <a:buClr>
                <a:schemeClr val="tx1"/>
              </a:buClr>
              <a:buFont typeface="+mj-lt"/>
              <a:buAutoNum type="arabicPeriod"/>
            </a:pPr>
            <a:r>
              <a:rPr lang="en-US" sz="1400" kern="0" dirty="0">
                <a:solidFill>
                  <a:srgbClr val="000000"/>
                </a:solidFill>
                <a:latin typeface="Open Sans"/>
                <a:ea typeface="Open Sans"/>
                <a:cs typeface="Open Sans"/>
                <a:sym typeface="Arial"/>
              </a:rPr>
              <a:t>The F1-score is higher for class 0 in our model, indicating that it is better at identifying non-diabetic patients. This is likely due to our imbalanced dataset.</a:t>
            </a:r>
            <a:endParaRPr lang="en-US" sz="1400" kern="0" dirty="0">
              <a:solidFill>
                <a:srgbClr val="000000"/>
              </a:solidFill>
              <a:latin typeface="Open Sans"/>
              <a:ea typeface="Open Sans"/>
              <a:cs typeface="Open Sans"/>
            </a:endParaRPr>
          </a:p>
          <a:p>
            <a:pPr defTabSz="1219170">
              <a:buClr>
                <a:srgbClr val="000000"/>
              </a:buClr>
            </a:pPr>
            <a:endParaRPr lang="en-US" sz="1400" kern="0">
              <a:solidFill>
                <a:srgbClr val="000000"/>
              </a:solidFill>
              <a:latin typeface="Arial"/>
              <a:cs typeface="Arial"/>
            </a:endParaRPr>
          </a:p>
        </p:txBody>
      </p:sp>
      <p:sp>
        <p:nvSpPr>
          <p:cNvPr id="3" name="Google Shape;193;p33">
            <a:extLst>
              <a:ext uri="{FF2B5EF4-FFF2-40B4-BE49-F238E27FC236}">
                <a16:creationId xmlns:a16="http://schemas.microsoft.com/office/drawing/2014/main" id="{52E32C18-8B15-C713-88A3-3546BF1327B9}"/>
              </a:ext>
            </a:extLst>
          </p:cNvPr>
          <p:cNvSpPr/>
          <p:nvPr/>
        </p:nvSpPr>
        <p:spPr>
          <a:xfrm>
            <a:off x="0" y="0"/>
            <a:ext cx="946193" cy="1648816"/>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786340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7" name="Google Shape;277;p38"/>
          <p:cNvSpPr txBox="1">
            <a:spLocks noGrp="1"/>
          </p:cNvSpPr>
          <p:nvPr>
            <p:ph type="title"/>
          </p:nvPr>
        </p:nvSpPr>
        <p:spPr>
          <a:xfrm>
            <a:off x="1131800" y="593367"/>
            <a:ext cx="10100400" cy="763600"/>
          </a:xfrm>
          <a:prstGeom prst="rect">
            <a:avLst/>
          </a:prstGeom>
        </p:spPr>
        <p:txBody>
          <a:bodyPr spcFirstLastPara="1" wrap="square" lIns="121900" tIns="121900" rIns="121900" bIns="121900" anchor="t" anchorCtr="0">
            <a:noAutofit/>
          </a:bodyPr>
          <a:lstStyle/>
          <a:p>
            <a:r>
              <a:rPr lang="en" sz="4000">
                <a:latin typeface="Open Sans"/>
                <a:ea typeface="Open Sans"/>
                <a:cs typeface="Open Sans"/>
              </a:rPr>
              <a:t>Sources</a:t>
            </a:r>
            <a:endParaRPr sz="4000">
              <a:latin typeface="Open Sans" panose="020B0606030504020204" pitchFamily="34" charset="0"/>
              <a:ea typeface="Open Sans" panose="020B0606030504020204" pitchFamily="34" charset="0"/>
              <a:cs typeface="Open Sans" panose="020B0606030504020204" pitchFamily="34" charset="0"/>
            </a:endParaRPr>
          </a:p>
        </p:txBody>
      </p:sp>
      <p:cxnSp>
        <p:nvCxnSpPr>
          <p:cNvPr id="287" name="Google Shape;287;p38"/>
          <p:cNvCxnSpPr/>
          <p:nvPr/>
        </p:nvCxnSpPr>
        <p:spPr>
          <a:xfrm>
            <a:off x="9188767" y="1055067"/>
            <a:ext cx="3003200" cy="0"/>
          </a:xfrm>
          <a:prstGeom prst="straightConnector1">
            <a:avLst/>
          </a:prstGeom>
          <a:noFill/>
          <a:ln w="19050" cap="flat" cmpd="sng">
            <a:solidFill>
              <a:schemeClr val="dk1"/>
            </a:solidFill>
            <a:prstDash val="solid"/>
            <a:round/>
            <a:headEnd type="none" w="med" len="med"/>
            <a:tailEnd type="none" w="med" len="med"/>
          </a:ln>
        </p:spPr>
      </p:cxnSp>
      <p:cxnSp>
        <p:nvCxnSpPr>
          <p:cNvPr id="288" name="Google Shape;288;p38"/>
          <p:cNvCxnSpPr/>
          <p:nvPr/>
        </p:nvCxnSpPr>
        <p:spPr>
          <a:xfrm>
            <a:off x="950967" y="0"/>
            <a:ext cx="0" cy="1534800"/>
          </a:xfrm>
          <a:prstGeom prst="straightConnector1">
            <a:avLst/>
          </a:prstGeom>
          <a:noFill/>
          <a:ln w="38100" cap="flat" cmpd="sng">
            <a:solidFill>
              <a:schemeClr val="dk1"/>
            </a:solidFill>
            <a:prstDash val="solid"/>
            <a:round/>
            <a:headEnd type="none" w="med" len="med"/>
            <a:tailEnd type="none" w="med" len="med"/>
          </a:ln>
        </p:spPr>
      </p:cxnSp>
      <p:sp>
        <p:nvSpPr>
          <p:cNvPr id="23" name="TextBox 22">
            <a:extLst>
              <a:ext uri="{FF2B5EF4-FFF2-40B4-BE49-F238E27FC236}">
                <a16:creationId xmlns:a16="http://schemas.microsoft.com/office/drawing/2014/main" id="{A9CEC497-EA5E-A035-2C3A-2C3C04756E41}"/>
              </a:ext>
            </a:extLst>
          </p:cNvPr>
          <p:cNvSpPr txBox="1"/>
          <p:nvPr/>
        </p:nvSpPr>
        <p:spPr>
          <a:xfrm>
            <a:off x="1036691" y="1188342"/>
            <a:ext cx="11854455" cy="6370975"/>
          </a:xfrm>
          <a:prstGeom prst="rect">
            <a:avLst/>
          </a:prstGeom>
          <a:noFill/>
        </p:spPr>
        <p:txBody>
          <a:bodyPr wrap="square" lIns="91440" tIns="45720" rIns="91440" bIns="45720" anchor="t">
            <a:spAutoFit/>
          </a:bodyPr>
          <a:lstStyle/>
          <a:p>
            <a:pPr marL="380365" indent="-380365" defTabSz="1219170">
              <a:lnSpc>
                <a:spcPct val="200000"/>
              </a:lnSpc>
              <a:buClr>
                <a:srgbClr val="F10000"/>
              </a:buClr>
              <a:buFont typeface="Arial" panose="020B0604020202020204" pitchFamily="34" charset="0"/>
              <a:buChar char="•"/>
            </a:pPr>
            <a:r>
              <a:rPr lang="en-US" sz="1200" kern="0">
                <a:ea typeface="+mn-lt"/>
                <a:cs typeface="+mn-lt"/>
                <a:sym typeface="Arial"/>
              </a:rPr>
              <a:t>[1] </a:t>
            </a:r>
            <a:r>
              <a:rPr lang="en-US" sz="1200" kern="0">
                <a:ea typeface="+mn-lt"/>
                <a:cs typeface="+mn-lt"/>
                <a:sym typeface="Arial"/>
                <a:hlinkClick r:id="rId3"/>
              </a:rPr>
              <a:t>https://www.honorhealth.com/medical-services/bariatric-weight-loss-surgery/patient-education-and-support/comorbidities-type-2-diabetes#:~:text=What%20you%20consume%20throughout%20your,of%20developing%20type%202%20diabetes</a:t>
            </a:r>
            <a:r>
              <a:rPr lang="en-US" sz="1200" kern="0">
                <a:ea typeface="+mn-lt"/>
                <a:cs typeface="+mn-lt"/>
                <a:sym typeface="Arial"/>
              </a:rPr>
              <a:t>.</a:t>
            </a:r>
            <a:endParaRPr lang="en-US" sz="1050"/>
          </a:p>
          <a:p>
            <a:pPr marL="380365" indent="-380365" defTabSz="1219170">
              <a:lnSpc>
                <a:spcPct val="200000"/>
              </a:lnSpc>
              <a:buClr>
                <a:srgbClr val="F10000"/>
              </a:buClr>
              <a:buFont typeface="Arial" panose="020B0604020202020204" pitchFamily="34" charset="0"/>
              <a:buChar char="•"/>
            </a:pPr>
            <a:r>
              <a:rPr lang="en-US" sz="1200" kern="0">
                <a:solidFill>
                  <a:srgbClr val="272626"/>
                </a:solidFill>
                <a:latin typeface="Arial"/>
                <a:ea typeface="Lato"/>
                <a:cs typeface="Arial"/>
              </a:rPr>
              <a:t>[2] </a:t>
            </a:r>
            <a:r>
              <a:rPr lang="en-US" sz="1200" kern="0">
                <a:ea typeface="+mn-lt"/>
                <a:cs typeface="+mn-lt"/>
                <a:hlinkClick r:id="rId4"/>
              </a:rPr>
              <a:t>https://www.cdc.gov/diabetes/basics/type2.html#:~:text=Type%202%20diabetes%20most%20often,adults%20are%20also%20developing%20it</a:t>
            </a:r>
            <a:r>
              <a:rPr lang="en-US" sz="1200" kern="0">
                <a:ea typeface="+mn-lt"/>
                <a:cs typeface="+mn-lt"/>
              </a:rPr>
              <a:t>.</a:t>
            </a:r>
            <a:endParaRPr lang="en-US" sz="1200" kern="0">
              <a:solidFill>
                <a:srgbClr val="272626"/>
              </a:solidFill>
              <a:latin typeface="Arial"/>
              <a:ea typeface="Lato" panose="020F0502020204030203" pitchFamily="34" charset="0"/>
              <a:cs typeface="Arial"/>
            </a:endParaRPr>
          </a:p>
          <a:p>
            <a:pPr marL="380365" indent="-380365" defTabSz="1219170">
              <a:lnSpc>
                <a:spcPct val="200000"/>
              </a:lnSpc>
              <a:buClr>
                <a:srgbClr val="F10000"/>
              </a:buClr>
              <a:buFont typeface="Arial" panose="020B0604020202020204" pitchFamily="34" charset="0"/>
              <a:buChar char="•"/>
            </a:pPr>
            <a:r>
              <a:rPr lang="en-US" sz="1200" kern="0">
                <a:solidFill>
                  <a:srgbClr val="272626"/>
                </a:solidFill>
                <a:latin typeface="Arial"/>
                <a:ea typeface="Lato"/>
                <a:cs typeface="Arial"/>
              </a:rPr>
              <a:t>[3] </a:t>
            </a:r>
            <a:r>
              <a:rPr lang="en-US" sz="1200" kern="0">
                <a:ea typeface="+mn-lt"/>
                <a:cs typeface="+mn-lt"/>
                <a:hlinkClick r:id="rId5"/>
              </a:rPr>
              <a:t>https://www.cdc.gov/diabetes/basics/getting-tested.html#:~:text=A%20fasting%20blood%20sugar%20level,higher%20indicates%20you%20have%20diabetes</a:t>
            </a:r>
            <a:r>
              <a:rPr lang="en-US" sz="1200" kern="0">
                <a:ea typeface="+mn-lt"/>
                <a:cs typeface="+mn-lt"/>
              </a:rPr>
              <a:t>.</a:t>
            </a:r>
            <a:endParaRPr lang="en-US" sz="1200" kern="0">
              <a:solidFill>
                <a:srgbClr val="272626"/>
              </a:solidFill>
              <a:latin typeface="Arial"/>
              <a:ea typeface="Lato" panose="020F0502020204030203" pitchFamily="34" charset="0"/>
              <a:cs typeface="Arial"/>
            </a:endParaRPr>
          </a:p>
          <a:p>
            <a:pPr marL="380365" indent="-380365" defTabSz="1219170">
              <a:lnSpc>
                <a:spcPct val="200000"/>
              </a:lnSpc>
              <a:buClr>
                <a:srgbClr val="F10000"/>
              </a:buClr>
              <a:buFont typeface="Arial" panose="020B0604020202020204" pitchFamily="34" charset="0"/>
              <a:buChar char="•"/>
            </a:pPr>
            <a:r>
              <a:rPr lang="en-US" sz="1200" kern="0">
                <a:solidFill>
                  <a:srgbClr val="272626"/>
                </a:solidFill>
                <a:latin typeface="Arial"/>
                <a:ea typeface="Lato"/>
                <a:cs typeface="Arial"/>
              </a:rPr>
              <a:t>[4] </a:t>
            </a:r>
            <a:r>
              <a:rPr lang="en-US" sz="1200" kern="0">
                <a:ea typeface="+mn-lt"/>
                <a:cs typeface="+mn-lt"/>
                <a:hlinkClick r:id="rId6"/>
              </a:rPr>
              <a:t>https://news.yale.edu/2020/02/04/studies-suggest-new-path-reversing-type-2-diabetes-and-liver-fibrosis</a:t>
            </a:r>
            <a:endParaRPr lang="en-US" sz="1200" kern="0">
              <a:solidFill>
                <a:srgbClr val="272626"/>
              </a:solidFill>
              <a:latin typeface="Arial"/>
              <a:ea typeface="Lato" panose="020F0502020204030203" pitchFamily="34" charset="0"/>
              <a:cs typeface="Arial"/>
            </a:endParaRPr>
          </a:p>
          <a:p>
            <a:pPr marL="380365" indent="-380365" defTabSz="1219170">
              <a:lnSpc>
                <a:spcPct val="200000"/>
              </a:lnSpc>
              <a:buClr>
                <a:srgbClr val="F10000"/>
              </a:buClr>
              <a:buFont typeface="Arial" panose="020B0604020202020204" pitchFamily="34" charset="0"/>
              <a:buChar char="•"/>
            </a:pPr>
            <a:r>
              <a:rPr lang="en-US" sz="1200" kern="0">
                <a:solidFill>
                  <a:srgbClr val="272626"/>
                </a:solidFill>
                <a:latin typeface="Arial"/>
                <a:ea typeface="Lato"/>
                <a:cs typeface="Arial"/>
              </a:rPr>
              <a:t>[5] </a:t>
            </a:r>
            <a:r>
              <a:rPr lang="en-US" sz="1200" kern="0">
                <a:ea typeface="+mn-lt"/>
                <a:cs typeface="+mn-lt"/>
                <a:hlinkClick r:id="rId7"/>
              </a:rPr>
              <a:t>https://www.analyticsvidhya.com/blog/2020/10/how-does-the-gradient-descent-algorithm-work-in-machine-learning/</a:t>
            </a:r>
            <a:endParaRPr lang="en-US" sz="1200" kern="0">
              <a:solidFill>
                <a:srgbClr val="272626"/>
              </a:solidFill>
              <a:latin typeface="Arial"/>
              <a:ea typeface="Lato" panose="020F0502020204030203" pitchFamily="34" charset="0"/>
              <a:cs typeface="Arial"/>
            </a:endParaRPr>
          </a:p>
          <a:p>
            <a:pPr marL="380365" indent="-380365" defTabSz="1219170">
              <a:lnSpc>
                <a:spcPct val="200000"/>
              </a:lnSpc>
              <a:buClr>
                <a:srgbClr val="F10000"/>
              </a:buClr>
              <a:buFont typeface="Arial" panose="020B0604020202020204" pitchFamily="34" charset="0"/>
              <a:buChar char="•"/>
            </a:pPr>
            <a:r>
              <a:rPr lang="en-US" sz="1200" kern="0">
                <a:solidFill>
                  <a:srgbClr val="272626"/>
                </a:solidFill>
                <a:latin typeface="Arial"/>
                <a:ea typeface="Lato"/>
                <a:cs typeface="Arial"/>
              </a:rPr>
              <a:t>[6] </a:t>
            </a:r>
            <a:r>
              <a:rPr lang="en-US" sz="1200" kern="0">
                <a:ea typeface="+mn-lt"/>
                <a:cs typeface="+mn-lt"/>
                <a:hlinkClick r:id="rId8"/>
              </a:rPr>
              <a:t>https://medium.com/analytics-vidhya/cost-function-explained-in-less-than-5-minutes-c5d8a44b918c#:~:text=The%20continuous%20goal%20is%20minimize,the%20performance%20of%20our%20Model</a:t>
            </a:r>
            <a:r>
              <a:rPr lang="en-US" sz="1200" kern="0">
                <a:ea typeface="+mn-lt"/>
                <a:cs typeface="+mn-lt"/>
              </a:rPr>
              <a:t>.</a:t>
            </a:r>
            <a:endParaRPr lang="en-US" sz="1200" kern="0">
              <a:solidFill>
                <a:srgbClr val="272626"/>
              </a:solidFill>
              <a:latin typeface="Arial"/>
              <a:ea typeface="Lato" panose="020F0502020204030203" pitchFamily="34" charset="0"/>
              <a:cs typeface="Arial"/>
            </a:endParaRPr>
          </a:p>
          <a:p>
            <a:pPr marL="380365" indent="-380365" defTabSz="1219170">
              <a:lnSpc>
                <a:spcPct val="200000"/>
              </a:lnSpc>
              <a:buClr>
                <a:srgbClr val="F10000"/>
              </a:buClr>
              <a:buFont typeface="Arial" panose="020B0604020202020204" pitchFamily="34" charset="0"/>
              <a:buChar char="•"/>
            </a:pPr>
            <a:r>
              <a:rPr lang="en-US" sz="1200" kern="0">
                <a:ea typeface="+mn-lt"/>
                <a:cs typeface="+mn-lt"/>
                <a:hlinkClick r:id="rId7"/>
              </a:rPr>
              <a:t>[7] https://www.analyticsvidhya.com/blog/2020/10/how-does-the-gradient-descent-algorithm-work-in-machine-learning/</a:t>
            </a:r>
            <a:r>
              <a:rPr lang="en-US" sz="1200" kern="0">
                <a:ea typeface="+mn-lt"/>
                <a:cs typeface="+mn-lt"/>
              </a:rPr>
              <a:t> </a:t>
            </a:r>
            <a:endParaRPr lang="en-US" sz="1200" kern="0">
              <a:solidFill>
                <a:srgbClr val="272626"/>
              </a:solidFill>
              <a:latin typeface="Arial"/>
              <a:ea typeface="Lato" panose="020F0502020204030203" pitchFamily="34" charset="0"/>
              <a:cs typeface="Arial"/>
            </a:endParaRPr>
          </a:p>
          <a:p>
            <a:pPr marL="380365" indent="-380365" defTabSz="1219170">
              <a:lnSpc>
                <a:spcPct val="200000"/>
              </a:lnSpc>
              <a:buClr>
                <a:srgbClr val="F10000"/>
              </a:buClr>
              <a:buFont typeface="Arial" panose="020B0604020202020204" pitchFamily="34" charset="0"/>
              <a:buChar char="•"/>
            </a:pPr>
            <a:r>
              <a:rPr lang="en-US" sz="1200" kern="0">
                <a:ea typeface="+mn-lt"/>
                <a:cs typeface="+mn-lt"/>
                <a:hlinkClick r:id="" action="ppaction://noaction"/>
              </a:rPr>
              <a:t>[8] </a:t>
            </a:r>
            <a:r>
              <a:rPr lang="en-US" sz="1200" kern="0">
                <a:ea typeface="+mn-lt"/>
                <a:cs typeface="+mn-lt"/>
                <a:hlinkClick r:id="rId9"/>
              </a:rPr>
              <a:t>https://www.pngwing.com/en/free-png-cnwfi/download</a:t>
            </a:r>
            <a:endParaRPr lang="en-US" sz="1200" kern="0">
              <a:solidFill>
                <a:srgbClr val="272626"/>
              </a:solidFill>
              <a:latin typeface="Arial"/>
              <a:ea typeface="Lato" panose="020F0502020204030203" pitchFamily="34" charset="0"/>
              <a:cs typeface="Arial"/>
              <a:hlinkClick r:id="rId9"/>
            </a:endParaRPr>
          </a:p>
          <a:p>
            <a:pPr marL="380365" indent="-380365" defTabSz="1219170">
              <a:lnSpc>
                <a:spcPct val="200000"/>
              </a:lnSpc>
              <a:buClr>
                <a:srgbClr val="F10000"/>
              </a:buClr>
              <a:buFont typeface="Arial" panose="020B0604020202020204" pitchFamily="34" charset="0"/>
              <a:buChar char="•"/>
            </a:pPr>
            <a:r>
              <a:rPr lang="en-US" sz="1200" kern="0">
                <a:solidFill>
                  <a:srgbClr val="272626"/>
                </a:solidFill>
                <a:latin typeface="Arial"/>
                <a:ea typeface="Lato"/>
                <a:cs typeface="Arial"/>
              </a:rPr>
              <a:t>[9] </a:t>
            </a:r>
            <a:r>
              <a:rPr lang="en-US" sz="1200" kern="0">
                <a:ea typeface="+mn-lt"/>
                <a:cs typeface="+mn-lt"/>
                <a:hlinkClick r:id="rId10"/>
              </a:rPr>
              <a:t>https://www.123rf.com/photo_138869311_male-doctor-with-doubt.html?vti=mdb7vgvesmsw00laes-1-6</a:t>
            </a:r>
            <a:endParaRPr lang="en-US" sz="1200" kern="0">
              <a:solidFill>
                <a:srgbClr val="272626"/>
              </a:solidFill>
              <a:latin typeface="Arial"/>
              <a:ea typeface="Lato" panose="020F0502020204030203" pitchFamily="34" charset="0"/>
              <a:cs typeface="Arial"/>
            </a:endParaRPr>
          </a:p>
          <a:p>
            <a:pPr marL="380365" indent="-380365" defTabSz="1219170">
              <a:lnSpc>
                <a:spcPct val="200000"/>
              </a:lnSpc>
              <a:buClr>
                <a:srgbClr val="F10000"/>
              </a:buClr>
              <a:buFont typeface="Arial" panose="020B0604020202020204" pitchFamily="34" charset="0"/>
              <a:buChar char="•"/>
            </a:pPr>
            <a:r>
              <a:rPr lang="en-US" sz="1200" kern="0">
                <a:solidFill>
                  <a:srgbClr val="272626"/>
                </a:solidFill>
                <a:latin typeface="Arial"/>
                <a:ea typeface="Lato"/>
                <a:cs typeface="Arial"/>
              </a:rPr>
              <a:t>[10] </a:t>
            </a:r>
            <a:r>
              <a:rPr lang="en-US" sz="1200" kern="0">
                <a:ea typeface="+mn-lt"/>
                <a:cs typeface="+mn-lt"/>
              </a:rPr>
              <a:t>https://creazilla.com/nodes/5627029-blood-sugar-clipart</a:t>
            </a:r>
            <a:endParaRPr lang="en-US" sz="1200" kern="0">
              <a:solidFill>
                <a:srgbClr val="272626"/>
              </a:solidFill>
              <a:latin typeface="Arial"/>
              <a:ea typeface="Lato" panose="020F0502020204030203" pitchFamily="34" charset="0"/>
              <a:cs typeface="Arial"/>
            </a:endParaRPr>
          </a:p>
          <a:p>
            <a:pPr marL="380365" indent="-380365" defTabSz="1219170">
              <a:buClr>
                <a:srgbClr val="000000"/>
              </a:buClr>
              <a:buFont typeface="Arial" panose="020B0604020202020204" pitchFamily="34" charset="0"/>
              <a:buChar char="•"/>
            </a:pPr>
            <a:r>
              <a:rPr lang="en-US" sz="1100" kern="0">
                <a:solidFill>
                  <a:srgbClr val="000000"/>
                </a:solidFill>
                <a:latin typeface="Lato"/>
                <a:ea typeface="Lato"/>
                <a:cs typeface="Lato"/>
              </a:rPr>
              <a:t>[11] </a:t>
            </a:r>
            <a:r>
              <a:rPr lang="en-US" sz="1100" kern="0">
                <a:ea typeface="+mn-lt"/>
                <a:cs typeface="+mn-lt"/>
              </a:rPr>
              <a:t>https://pngtree.com/element/down?id=NzQ5NDE2MQ==&amp;type=1&amp;time=1681678714&amp;token=ZmQyNjQ3ZjI3NjhkNzQ4ZDQ2NGU4NTdiNzVlYTlmZDc=</a:t>
            </a:r>
            <a:r>
              <a:rPr lang="en-US" sz="1100" kern="0">
                <a:solidFill>
                  <a:srgbClr val="000000"/>
                </a:solidFill>
                <a:latin typeface="Lato" panose="020F0502020204030203" pitchFamily="34" charset="0"/>
                <a:ea typeface="Lato" panose="020F0502020204030203" pitchFamily="34" charset="0"/>
                <a:cs typeface="Lato" panose="020F0502020204030203" pitchFamily="34" charset="0"/>
              </a:rPr>
              <a:t>\\</a:t>
            </a:r>
          </a:p>
          <a:p>
            <a:pPr marL="380365" indent="-380365" defTabSz="1219170">
              <a:buClr>
                <a:srgbClr val="000000"/>
              </a:buClr>
              <a:buFont typeface="Arial" panose="020B0604020202020204" pitchFamily="34" charset="0"/>
              <a:buChar char="•"/>
            </a:pPr>
            <a:r>
              <a:rPr lang="en-US" sz="1100" kern="0">
                <a:solidFill>
                  <a:srgbClr val="000000"/>
                </a:solidFill>
                <a:latin typeface="Lato" panose="020F0502020204030203" pitchFamily="34" charset="0"/>
                <a:ea typeface="Lato" panose="020F0502020204030203" pitchFamily="34" charset="0"/>
                <a:cs typeface="Lato" panose="020F0502020204030203" pitchFamily="34" charset="0"/>
              </a:rPr>
              <a:t>[12] </a:t>
            </a:r>
            <a:r>
              <a:rPr lang="en-US" sz="1100" kern="0">
                <a:solidFill>
                  <a:srgbClr val="000000"/>
                </a:solidFill>
                <a:latin typeface="Lato" panose="020F0502020204030203" pitchFamily="34" charset="0"/>
                <a:ea typeface="Lato" panose="020F0502020204030203" pitchFamily="34" charset="0"/>
                <a:cs typeface="Lato" panose="020F0502020204030203" pitchFamily="34" charset="0"/>
                <a:hlinkClick r:id="rId11"/>
              </a:rPr>
              <a:t>https://www.javatpoint.com/machine-learning-decision-tree-classification-algorithm</a:t>
            </a:r>
            <a:endParaRPr lang="en-US" sz="1100" kern="0">
              <a:solidFill>
                <a:srgbClr val="000000"/>
              </a:solidFill>
              <a:latin typeface="Arial"/>
              <a:ea typeface="Lato" panose="020F0502020204030203" pitchFamily="34" charset="0"/>
              <a:cs typeface="Arial"/>
            </a:endParaRPr>
          </a:p>
          <a:p>
            <a:pPr marL="380365" indent="-380365" defTabSz="1219170">
              <a:buClr>
                <a:srgbClr val="000000"/>
              </a:buClr>
              <a:buFont typeface="Arial" panose="020B0604020202020204" pitchFamily="34" charset="0"/>
              <a:buChar char="•"/>
            </a:pPr>
            <a:r>
              <a:rPr lang="en-US" sz="1100" kern="0">
                <a:solidFill>
                  <a:srgbClr val="000000"/>
                </a:solidFill>
                <a:latin typeface="Arial"/>
                <a:ea typeface="Lato" panose="020F0502020204030203" pitchFamily="34" charset="0"/>
                <a:cs typeface="Arial"/>
              </a:rPr>
              <a:t>[13] http://primo.ai/index.php?title=Logistic_Regression_%28LR%29</a:t>
            </a:r>
          </a:p>
          <a:p>
            <a:pPr defTabSz="1219170">
              <a:buClr>
                <a:srgbClr val="000000"/>
              </a:buClr>
            </a:pPr>
            <a:endParaRPr lang="en-US" sz="1100" kern="0">
              <a:solidFill>
                <a:srgbClr val="000000"/>
              </a:solidFill>
              <a:latin typeface="Arial"/>
              <a:ea typeface="Lato" panose="020F0502020204030203" pitchFamily="34" charset="0"/>
              <a:cs typeface="Arial"/>
            </a:endParaRPr>
          </a:p>
          <a:p>
            <a:pPr defTabSz="1219170">
              <a:buClr>
                <a:srgbClr val="000000"/>
              </a:buClr>
            </a:pPr>
            <a:endParaRPr lang="en-US" sz="1100" kern="0">
              <a:solidFill>
                <a:srgbClr val="000000"/>
              </a:solidFill>
              <a:latin typeface="Arial"/>
              <a:ea typeface="Lato" panose="020F0502020204030203" pitchFamily="34" charset="0"/>
              <a:cs typeface="Arial"/>
            </a:endParaRPr>
          </a:p>
          <a:p>
            <a:pPr defTabSz="1219170">
              <a:buClr>
                <a:srgbClr val="000000"/>
              </a:buClr>
            </a:pPr>
            <a:endParaRPr lang="en-US" sz="1100" kern="0">
              <a:solidFill>
                <a:srgbClr val="000000"/>
              </a:solidFill>
              <a:latin typeface="Arial"/>
              <a:ea typeface="Lato" panose="020F0502020204030203" pitchFamily="34" charset="0"/>
              <a:cs typeface="Arial"/>
            </a:endParaRPr>
          </a:p>
          <a:p>
            <a:pPr defTabSz="1219170">
              <a:buClr>
                <a:srgbClr val="000000"/>
              </a:buClr>
            </a:pPr>
            <a:endParaRPr lang="en-US" sz="1100" kern="0">
              <a:solidFill>
                <a:srgbClr val="000000"/>
              </a:solidFill>
              <a:latin typeface="Arial"/>
              <a:ea typeface="Lato" panose="020F0502020204030203" pitchFamily="34" charset="0"/>
              <a:cs typeface="Arial"/>
            </a:endParaRPr>
          </a:p>
          <a:p>
            <a:pPr defTabSz="1219170">
              <a:buClr>
                <a:srgbClr val="000000"/>
              </a:buClr>
            </a:pPr>
            <a:endParaRPr lang="en-US" sz="1100" kern="0">
              <a:solidFill>
                <a:srgbClr val="000000"/>
              </a:solidFill>
              <a:latin typeface="Arial"/>
              <a:ea typeface="Lato" panose="020F0502020204030203" pitchFamily="34" charset="0"/>
              <a:cs typeface="Arial"/>
            </a:endParaRPr>
          </a:p>
          <a:p>
            <a:pPr defTabSz="1219170">
              <a:buClr>
                <a:srgbClr val="000000"/>
              </a:buClr>
            </a:pPr>
            <a:endParaRPr lang="en-US" sz="1100" kern="0">
              <a:solidFill>
                <a:srgbClr val="000000"/>
              </a:solidFill>
              <a:latin typeface="Arial"/>
              <a:ea typeface="Lato" panose="020F0502020204030203" pitchFamily="34" charset="0"/>
              <a:cs typeface="Arial"/>
            </a:endParaRPr>
          </a:p>
          <a:p>
            <a:pPr defTabSz="1219170">
              <a:buClr>
                <a:srgbClr val="000000"/>
              </a:buClr>
            </a:pPr>
            <a:endParaRPr lang="en-US" sz="1100" kern="0">
              <a:solidFill>
                <a:srgbClr val="000000"/>
              </a:solidFill>
              <a:latin typeface="Arial"/>
              <a:ea typeface="Lato" panose="020F0502020204030203" pitchFamily="34" charset="0"/>
              <a:cs typeface="Arial"/>
            </a:endParaRPr>
          </a:p>
        </p:txBody>
      </p:sp>
    </p:spTree>
    <p:extLst>
      <p:ext uri="{BB962C8B-B14F-4D97-AF65-F5344CB8AC3E}">
        <p14:creationId xmlns:p14="http://schemas.microsoft.com/office/powerpoint/2010/main" val="3314978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3"/>
          <p:cNvSpPr/>
          <p:nvPr/>
        </p:nvSpPr>
        <p:spPr>
          <a:xfrm>
            <a:off x="0" y="1234476"/>
            <a:ext cx="1688400" cy="1688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cxnSp>
        <p:nvCxnSpPr>
          <p:cNvPr id="696" name="Google Shape;696;p53"/>
          <p:cNvCxnSpPr/>
          <p:nvPr/>
        </p:nvCxnSpPr>
        <p:spPr>
          <a:xfrm>
            <a:off x="959167" y="1748876"/>
            <a:ext cx="0" cy="5118800"/>
          </a:xfrm>
          <a:prstGeom prst="straightConnector1">
            <a:avLst/>
          </a:prstGeom>
          <a:noFill/>
          <a:ln w="38100" cap="flat" cmpd="sng">
            <a:solidFill>
              <a:schemeClr val="dk1"/>
            </a:solidFill>
            <a:prstDash val="solid"/>
            <a:round/>
            <a:headEnd type="none" w="med" len="med"/>
            <a:tailEnd type="none" w="med" len="med"/>
          </a:ln>
        </p:spPr>
      </p:cxnSp>
      <p:sp>
        <p:nvSpPr>
          <p:cNvPr id="698" name="Google Shape;698;p53"/>
          <p:cNvSpPr txBox="1">
            <a:spLocks noGrp="1"/>
          </p:cNvSpPr>
          <p:nvPr>
            <p:ph type="title"/>
          </p:nvPr>
        </p:nvSpPr>
        <p:spPr>
          <a:xfrm>
            <a:off x="2766462" y="1870676"/>
            <a:ext cx="6659076" cy="2437600"/>
          </a:xfrm>
          <a:prstGeom prst="rect">
            <a:avLst/>
          </a:prstGeom>
        </p:spPr>
        <p:txBody>
          <a:bodyPr spcFirstLastPara="1" wrap="square" lIns="121900" tIns="121900" rIns="121900" bIns="121900" anchor="t" anchorCtr="0">
            <a:noAutofit/>
          </a:bodyPr>
          <a:lstStyle/>
          <a:p>
            <a:pPr algn="ctr"/>
            <a:br>
              <a:rPr lang="en"/>
            </a:br>
            <a:r>
              <a:rPr lang="en" sz="8000">
                <a:latin typeface="Open Sans" panose="020B0606030504020204" pitchFamily="34" charset="0"/>
                <a:ea typeface="Open Sans" panose="020B0606030504020204" pitchFamily="34" charset="0"/>
                <a:cs typeface="Open Sans" panose="020B0606030504020204" pitchFamily="34" charset="0"/>
              </a:rPr>
              <a:t>THANK YOU</a:t>
            </a:r>
            <a:br>
              <a:rPr lang="en" sz="8000">
                <a:latin typeface="Open Sans" panose="020B0606030504020204" pitchFamily="34" charset="0"/>
                <a:ea typeface="Open Sans" panose="020B0606030504020204" pitchFamily="34" charset="0"/>
                <a:cs typeface="Open Sans" panose="020B0606030504020204" pitchFamily="34" charset="0"/>
              </a:rPr>
            </a:br>
            <a:r>
              <a:rPr lang="en" sz="3733">
                <a:latin typeface="Open Sans" panose="020B0606030504020204" pitchFamily="34" charset="0"/>
                <a:ea typeface="Open Sans" panose="020B0606030504020204" pitchFamily="34" charset="0"/>
                <a:cs typeface="Open Sans" panose="020B0606030504020204" pitchFamily="34" charset="0"/>
              </a:rPr>
              <a:t>QUESTIONS?</a:t>
            </a:r>
            <a:endParaRPr sz="3733">
              <a:latin typeface="Open Sans" panose="020B0606030504020204" pitchFamily="34" charset="0"/>
              <a:ea typeface="Open Sans" panose="020B0606030504020204" pitchFamily="34" charset="0"/>
              <a:cs typeface="Open Sans" panose="020B0606030504020204" pitchFamily="34" charset="0"/>
            </a:endParaRPr>
          </a:p>
        </p:txBody>
      </p:sp>
      <p:grpSp>
        <p:nvGrpSpPr>
          <p:cNvPr id="699" name="Google Shape;699;p53"/>
          <p:cNvGrpSpPr/>
          <p:nvPr/>
        </p:nvGrpSpPr>
        <p:grpSpPr>
          <a:xfrm>
            <a:off x="920800" y="593367"/>
            <a:ext cx="6685333" cy="1300"/>
            <a:chOff x="690600" y="445025"/>
            <a:chExt cx="5014000" cy="975"/>
          </a:xfrm>
        </p:grpSpPr>
        <p:cxnSp>
          <p:nvCxnSpPr>
            <p:cNvPr id="700" name="Google Shape;700;p53"/>
            <p:cNvCxnSpPr/>
            <p:nvPr/>
          </p:nvCxnSpPr>
          <p:spPr>
            <a:xfrm rot="10800000">
              <a:off x="1609000" y="445025"/>
              <a:ext cx="4095600" cy="0"/>
            </a:xfrm>
            <a:prstGeom prst="straightConnector1">
              <a:avLst/>
            </a:prstGeom>
            <a:noFill/>
            <a:ln w="19050" cap="flat" cmpd="sng">
              <a:solidFill>
                <a:schemeClr val="dk1"/>
              </a:solidFill>
              <a:prstDash val="solid"/>
              <a:round/>
              <a:headEnd type="none" w="med" len="med"/>
              <a:tailEnd type="none" w="med" len="med"/>
            </a:ln>
          </p:spPr>
        </p:cxnSp>
        <p:cxnSp>
          <p:nvCxnSpPr>
            <p:cNvPr id="703" name="Google Shape;703;p53"/>
            <p:cNvCxnSpPr/>
            <p:nvPr/>
          </p:nvCxnSpPr>
          <p:spPr>
            <a:xfrm>
              <a:off x="690600" y="446000"/>
              <a:ext cx="402900" cy="0"/>
            </a:xfrm>
            <a:prstGeom prst="straightConnector1">
              <a:avLst/>
            </a:prstGeom>
            <a:noFill/>
            <a:ln w="38100" cap="flat" cmpd="sng">
              <a:solidFill>
                <a:schemeClr val="dk1"/>
              </a:solidFill>
              <a:prstDash val="solid"/>
              <a:round/>
              <a:headEnd type="none" w="med" len="med"/>
              <a:tailEnd type="non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7E373359-EC7F-249E-217C-CABB090918B8}"/>
              </a:ext>
            </a:extLst>
          </p:cNvPr>
          <p:cNvPicPr>
            <a:picLocks noChangeAspect="1"/>
          </p:cNvPicPr>
          <p:nvPr/>
        </p:nvPicPr>
        <p:blipFill>
          <a:blip r:embed="rId3">
            <a:alphaModFix amt="1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4" name="Google Shape;244;p36"/>
          <p:cNvSpPr/>
          <p:nvPr/>
        </p:nvSpPr>
        <p:spPr>
          <a:xfrm>
            <a:off x="1632867" y="3385367"/>
            <a:ext cx="3079200" cy="2938400"/>
          </a:xfrm>
          <a:prstGeom prst="rect">
            <a:avLst/>
          </a:prstGeom>
          <a:solidFill>
            <a:schemeClr val="dk2"/>
          </a:solidFill>
          <a:ln w="9525" cap="flat" cmpd="sng">
            <a:solidFill>
              <a:schemeClr val="dk2"/>
            </a:solidFill>
            <a:prstDash val="solid"/>
            <a:round/>
            <a:headEnd type="none" w="sm" len="sm"/>
            <a:tailEnd type="none" w="sm" len="sm"/>
          </a:ln>
          <a:effectLst>
            <a:glow rad="63500">
              <a:schemeClr val="accent5">
                <a:satMod val="175000"/>
                <a:alpha val="40000"/>
              </a:schemeClr>
            </a:glow>
            <a:innerShdw blurRad="63500" dist="50800" dir="13500000">
              <a:prstClr val="black">
                <a:alpha val="50000"/>
              </a:prstClr>
            </a:innerShdw>
            <a:reflection stA="24000" endPos="17000" dist="50800" dir="5400000" sy="-100000" algn="bl" rotWithShape="0"/>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5" name="Google Shape;245;p36"/>
          <p:cNvSpPr txBox="1">
            <a:spLocks noGrp="1"/>
          </p:cNvSpPr>
          <p:nvPr>
            <p:ph type="title"/>
          </p:nvPr>
        </p:nvSpPr>
        <p:spPr>
          <a:xfrm>
            <a:off x="3534000" y="2714042"/>
            <a:ext cx="5124000" cy="1122400"/>
          </a:xfrm>
          <a:prstGeom prst="rect">
            <a:avLst/>
          </a:prstGeom>
          <a:effectLst>
            <a:glow>
              <a:schemeClr val="accent1">
                <a:alpha val="40000"/>
              </a:schemeClr>
            </a:glow>
          </a:effectLst>
        </p:spPr>
        <p:txBody>
          <a:bodyPr spcFirstLastPara="1" wrap="square" lIns="121900" tIns="121900" rIns="121900" bIns="121900" anchor="ctr" anchorCtr="0">
            <a:noAutofit/>
          </a:bodyPr>
          <a:lstStyle/>
          <a:p>
            <a:r>
              <a:rPr lang="en">
                <a:latin typeface="Open Sans" panose="020B0606030504020204" pitchFamily="34" charset="0"/>
                <a:ea typeface="Open Sans" panose="020B0606030504020204" pitchFamily="34" charset="0"/>
                <a:cs typeface="Open Sans" panose="020B0606030504020204" pitchFamily="34" charset="0"/>
              </a:rPr>
              <a:t>CLEANING T</a:t>
            </a:r>
            <a:r>
              <a:rPr lang="en-US">
                <a:latin typeface="Open Sans" panose="020B0606030504020204" pitchFamily="34" charset="0"/>
                <a:ea typeface="Open Sans" panose="020B0606030504020204" pitchFamily="34" charset="0"/>
                <a:cs typeface="Open Sans" panose="020B0606030504020204" pitchFamily="34" charset="0"/>
              </a:rPr>
              <a:t>HE</a:t>
            </a:r>
            <a:r>
              <a:rPr lang="en">
                <a:latin typeface="Open Sans" panose="020B0606030504020204" pitchFamily="34" charset="0"/>
                <a:ea typeface="Open Sans" panose="020B0606030504020204" pitchFamily="34" charset="0"/>
                <a:cs typeface="Open Sans" panose="020B0606030504020204" pitchFamily="34" charset="0"/>
              </a:rPr>
              <a:t> DATA</a:t>
            </a:r>
            <a:endParaRPr>
              <a:latin typeface="Open Sans" panose="020B0606030504020204" pitchFamily="34" charset="0"/>
              <a:ea typeface="Open Sans" panose="020B0606030504020204" pitchFamily="34" charset="0"/>
              <a:cs typeface="Open Sans" panose="020B0606030504020204" pitchFamily="34" charset="0"/>
            </a:endParaRPr>
          </a:p>
        </p:txBody>
      </p:sp>
      <p:cxnSp>
        <p:nvCxnSpPr>
          <p:cNvPr id="248" name="Google Shape;248;p36"/>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cxnSp>
        <p:nvCxnSpPr>
          <p:cNvPr id="250" name="Google Shape;250;p36"/>
          <p:cNvCxnSpPr/>
          <p:nvPr/>
        </p:nvCxnSpPr>
        <p:spPr>
          <a:xfrm rot="10800000">
            <a:off x="2145333" y="593367"/>
            <a:ext cx="5460800" cy="0"/>
          </a:xfrm>
          <a:prstGeom prst="straightConnector1">
            <a:avLst/>
          </a:prstGeom>
          <a:noFill/>
          <a:ln w="19050" cap="flat" cmpd="sng">
            <a:solidFill>
              <a:schemeClr val="dk1"/>
            </a:solidFill>
            <a:prstDash val="solid"/>
            <a:round/>
            <a:headEnd type="none" w="med" len="med"/>
            <a:tailEnd type="none" w="med" len="med"/>
          </a:ln>
        </p:spPr>
      </p:cxnSp>
      <p:cxnSp>
        <p:nvCxnSpPr>
          <p:cNvPr id="255" name="Google Shape;255;p36"/>
          <p:cNvCxnSpPr/>
          <p:nvPr/>
        </p:nvCxnSpPr>
        <p:spPr>
          <a:xfrm>
            <a:off x="4086233" y="5529125"/>
            <a:ext cx="46904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0"/>
        <p:cNvGrpSpPr/>
        <p:nvPr/>
      </p:nvGrpSpPr>
      <p:grpSpPr>
        <a:xfrm>
          <a:off x="0" y="0"/>
          <a:ext cx="0" cy="0"/>
          <a:chOff x="0" y="0"/>
          <a:chExt cx="0" cy="0"/>
        </a:xfrm>
      </p:grpSpPr>
      <p:sp>
        <p:nvSpPr>
          <p:cNvPr id="381" name="Google Shape;381;p41"/>
          <p:cNvSpPr/>
          <p:nvPr/>
        </p:nvSpPr>
        <p:spPr>
          <a:xfrm>
            <a:off x="3" y="0"/>
            <a:ext cx="1688800" cy="6858000"/>
          </a:xfrm>
          <a:prstGeom prst="rect">
            <a:avLst/>
          </a:prstGeom>
          <a:gradFill>
            <a:gsLst>
              <a:gs pos="0">
                <a:schemeClr val="accent1">
                  <a:tint val="100000"/>
                  <a:shade val="100000"/>
                  <a:satMod val="130000"/>
                </a:schemeClr>
              </a:gs>
              <a:gs pos="100000">
                <a:schemeClr val="accent1">
                  <a:tint val="50000"/>
                  <a:shade val="100000"/>
                  <a:satMod val="350000"/>
                </a:schemeClr>
              </a:gs>
            </a:gsLst>
          </a:gradFill>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solidFill>
                <a:srgbClr val="00B0F0"/>
              </a:solidFill>
              <a:latin typeface="Arial"/>
              <a:cs typeface="Arial"/>
              <a:sym typeface="Arial"/>
            </a:endParaRPr>
          </a:p>
        </p:txBody>
      </p:sp>
      <p:cxnSp>
        <p:nvCxnSpPr>
          <p:cNvPr id="389" name="Google Shape;389;p41"/>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grpSp>
        <p:nvGrpSpPr>
          <p:cNvPr id="390" name="Google Shape;390;p41"/>
          <p:cNvGrpSpPr/>
          <p:nvPr/>
        </p:nvGrpSpPr>
        <p:grpSpPr>
          <a:xfrm>
            <a:off x="911275" y="888642"/>
            <a:ext cx="6685333" cy="1300"/>
            <a:chOff x="690600" y="445025"/>
            <a:chExt cx="5014000" cy="975"/>
          </a:xfrm>
        </p:grpSpPr>
        <p:cxnSp>
          <p:nvCxnSpPr>
            <p:cNvPr id="391" name="Google Shape;391;p41"/>
            <p:cNvCxnSpPr/>
            <p:nvPr/>
          </p:nvCxnSpPr>
          <p:spPr>
            <a:xfrm rot="10800000">
              <a:off x="1609000" y="445025"/>
              <a:ext cx="4095600" cy="0"/>
            </a:xfrm>
            <a:prstGeom prst="straightConnector1">
              <a:avLst/>
            </a:prstGeom>
            <a:noFill/>
            <a:ln w="19050" cap="flat" cmpd="sng">
              <a:solidFill>
                <a:schemeClr val="dk1"/>
              </a:solidFill>
              <a:prstDash val="solid"/>
              <a:round/>
              <a:headEnd type="none" w="med" len="med"/>
              <a:tailEnd type="none" w="med" len="med"/>
            </a:ln>
          </p:spPr>
        </p:cxnSp>
        <p:cxnSp>
          <p:nvCxnSpPr>
            <p:cNvPr id="394" name="Google Shape;394;p41"/>
            <p:cNvCxnSpPr/>
            <p:nvPr/>
          </p:nvCxnSpPr>
          <p:spPr>
            <a:xfrm>
              <a:off x="690600" y="446000"/>
              <a:ext cx="402900" cy="0"/>
            </a:xfrm>
            <a:prstGeom prst="straightConnector1">
              <a:avLst/>
            </a:prstGeom>
            <a:noFill/>
            <a:ln w="38100" cap="flat" cmpd="sng">
              <a:solidFill>
                <a:schemeClr val="dk1"/>
              </a:solidFill>
              <a:prstDash val="solid"/>
              <a:round/>
              <a:headEnd type="none" w="med" len="med"/>
              <a:tailEnd type="none" w="med" len="med"/>
            </a:ln>
          </p:spPr>
        </p:cxnSp>
      </p:grpSp>
      <p:sp>
        <p:nvSpPr>
          <p:cNvPr id="3" name="Google Shape;277;p38">
            <a:extLst>
              <a:ext uri="{FF2B5EF4-FFF2-40B4-BE49-F238E27FC236}">
                <a16:creationId xmlns:a16="http://schemas.microsoft.com/office/drawing/2014/main" id="{DF7AF366-BD8E-9D29-AA98-C905332E4490}"/>
              </a:ext>
            </a:extLst>
          </p:cNvPr>
          <p:cNvSpPr txBox="1">
            <a:spLocks noGrp="1"/>
          </p:cNvSpPr>
          <p:nvPr>
            <p:ph type="title"/>
          </p:nvPr>
        </p:nvSpPr>
        <p:spPr>
          <a:xfrm>
            <a:off x="1960846" y="139878"/>
            <a:ext cx="10100400" cy="763600"/>
          </a:xfrm>
          <a:prstGeom prst="rect">
            <a:avLst/>
          </a:prstGeom>
        </p:spPr>
        <p:txBody>
          <a:bodyPr spcFirstLastPara="1" wrap="square" lIns="121900" tIns="121900" rIns="121900" bIns="121900" anchor="t" anchorCtr="0">
            <a:noAutofit/>
          </a:bodyPr>
          <a:lstStyle/>
          <a:p>
            <a:r>
              <a:rPr lang="en" sz="2800">
                <a:latin typeface="Open Sans"/>
                <a:ea typeface="Open Sans"/>
                <a:cs typeface="Open Sans"/>
              </a:rPr>
              <a:t>DESCRIPTIVE STATISTICS (WHY?)</a:t>
            </a:r>
            <a:endParaRPr lang="en" sz="2800">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7" descr="Table&#10;&#10;Description automatically generated">
            <a:extLst>
              <a:ext uri="{FF2B5EF4-FFF2-40B4-BE49-F238E27FC236}">
                <a16:creationId xmlns:a16="http://schemas.microsoft.com/office/drawing/2014/main" id="{6C34AE86-6833-D7D9-E298-C5B6CF9FBF81}"/>
              </a:ext>
            </a:extLst>
          </p:cNvPr>
          <p:cNvPicPr>
            <a:picLocks noChangeAspect="1"/>
          </p:cNvPicPr>
          <p:nvPr/>
        </p:nvPicPr>
        <p:blipFill>
          <a:blip r:embed="rId3"/>
          <a:stretch>
            <a:fillRect/>
          </a:stretch>
        </p:blipFill>
        <p:spPr>
          <a:xfrm>
            <a:off x="1845129" y="3462631"/>
            <a:ext cx="4920341" cy="3395369"/>
          </a:xfrm>
          <a:prstGeom prst="rect">
            <a:avLst/>
          </a:prstGeom>
          <a:ln>
            <a:solidFill>
              <a:schemeClr val="bg1"/>
            </a:solidFill>
          </a:ln>
        </p:spPr>
      </p:pic>
      <mc:AlternateContent xmlns:mc="http://schemas.openxmlformats.org/markup-compatibility/2006" xmlns:p14="http://schemas.microsoft.com/office/powerpoint/2010/main">
        <mc:Choice Requires="p14">
          <p:contentPart p14:bwMode="auto" r:id="rId4">
            <p14:nvContentPartPr>
              <p14:cNvPr id="22" name="Ink 21">
                <a:extLst>
                  <a:ext uri="{FF2B5EF4-FFF2-40B4-BE49-F238E27FC236}">
                    <a16:creationId xmlns:a16="http://schemas.microsoft.com/office/drawing/2014/main" id="{67B52D62-8F25-5165-0DA9-8D0CDF1572D0}"/>
                  </a:ext>
                </a:extLst>
              </p14:cNvPr>
              <p14:cNvContentPartPr/>
              <p14:nvPr/>
            </p14:nvContentPartPr>
            <p14:xfrm>
              <a:off x="3331906" y="3961138"/>
              <a:ext cx="668256" cy="35301"/>
            </p14:xfrm>
          </p:contentPart>
        </mc:Choice>
        <mc:Fallback xmlns="">
          <p:pic>
            <p:nvPicPr>
              <p:cNvPr id="22" name="Ink 21">
                <a:extLst>
                  <a:ext uri="{FF2B5EF4-FFF2-40B4-BE49-F238E27FC236}">
                    <a16:creationId xmlns:a16="http://schemas.microsoft.com/office/drawing/2014/main" id="{67B52D62-8F25-5165-0DA9-8D0CDF1572D0}"/>
                  </a:ext>
                </a:extLst>
              </p:cNvPr>
              <p:cNvPicPr/>
              <p:nvPr/>
            </p:nvPicPr>
            <p:blipFill>
              <a:blip r:embed="rId5"/>
              <a:stretch>
                <a:fillRect/>
              </a:stretch>
            </p:blipFill>
            <p:spPr>
              <a:xfrm>
                <a:off x="3295920" y="3889823"/>
                <a:ext cx="739868" cy="17757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D6A270DB-BDF4-E10E-81F5-C9AF9E8A412F}"/>
                  </a:ext>
                </a:extLst>
              </p14:cNvPr>
              <p14:cNvContentPartPr/>
              <p14:nvPr/>
            </p14:nvContentPartPr>
            <p14:xfrm>
              <a:off x="4305299" y="3981270"/>
              <a:ext cx="641567" cy="15169"/>
            </p14:xfrm>
          </p:contentPart>
        </mc:Choice>
        <mc:Fallback xmlns="">
          <p:pic>
            <p:nvPicPr>
              <p:cNvPr id="23" name="Ink 22">
                <a:extLst>
                  <a:ext uri="{FF2B5EF4-FFF2-40B4-BE49-F238E27FC236}">
                    <a16:creationId xmlns:a16="http://schemas.microsoft.com/office/drawing/2014/main" id="{D6A270DB-BDF4-E10E-81F5-C9AF9E8A412F}"/>
                  </a:ext>
                </a:extLst>
              </p:cNvPr>
              <p:cNvPicPr/>
              <p:nvPr/>
            </p:nvPicPr>
            <p:blipFill>
              <a:blip r:embed="rId7"/>
              <a:stretch>
                <a:fillRect/>
              </a:stretch>
            </p:blipFill>
            <p:spPr>
              <a:xfrm>
                <a:off x="4269317" y="3912320"/>
                <a:ext cx="713172" cy="15272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1BDD5861-765B-0BBB-D264-B7B5B94311AF}"/>
                  </a:ext>
                </a:extLst>
              </p14:cNvPr>
              <p14:cNvContentPartPr/>
              <p14:nvPr/>
            </p14:nvContentPartPr>
            <p14:xfrm>
              <a:off x="6027186" y="4012587"/>
              <a:ext cx="687711" cy="20120"/>
            </p14:xfrm>
          </p:contentPart>
        </mc:Choice>
        <mc:Fallback xmlns="">
          <p:pic>
            <p:nvPicPr>
              <p:cNvPr id="24" name="Ink 23">
                <a:extLst>
                  <a:ext uri="{FF2B5EF4-FFF2-40B4-BE49-F238E27FC236}">
                    <a16:creationId xmlns:a16="http://schemas.microsoft.com/office/drawing/2014/main" id="{1BDD5861-765B-0BBB-D264-B7B5B94311AF}"/>
                  </a:ext>
                </a:extLst>
              </p:cNvPr>
              <p:cNvPicPr/>
              <p:nvPr/>
            </p:nvPicPr>
            <p:blipFill>
              <a:blip r:embed="rId9"/>
              <a:stretch>
                <a:fillRect/>
              </a:stretch>
            </p:blipFill>
            <p:spPr>
              <a:xfrm>
                <a:off x="5991199" y="3941991"/>
                <a:ext cx="759325" cy="160960"/>
              </a:xfrm>
              <a:prstGeom prst="rect">
                <a:avLst/>
              </a:prstGeom>
            </p:spPr>
          </p:pic>
        </mc:Fallback>
      </mc:AlternateContent>
      <p:sp>
        <p:nvSpPr>
          <p:cNvPr id="5" name="TextBox 4">
            <a:extLst>
              <a:ext uri="{FF2B5EF4-FFF2-40B4-BE49-F238E27FC236}">
                <a16:creationId xmlns:a16="http://schemas.microsoft.com/office/drawing/2014/main" id="{A0663D52-93CE-2A69-5EF0-8DBA1130618D}"/>
              </a:ext>
            </a:extLst>
          </p:cNvPr>
          <p:cNvSpPr txBox="1"/>
          <p:nvPr/>
        </p:nvSpPr>
        <p:spPr>
          <a:xfrm>
            <a:off x="7953993" y="2140032"/>
            <a:ext cx="36491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endParaRPr lang="en-US">
              <a:cs typeface="Arial"/>
            </a:endParaRPr>
          </a:p>
        </p:txBody>
      </p:sp>
      <p:sp>
        <p:nvSpPr>
          <p:cNvPr id="11" name="Oval 10">
            <a:extLst>
              <a:ext uri="{FF2B5EF4-FFF2-40B4-BE49-F238E27FC236}">
                <a16:creationId xmlns:a16="http://schemas.microsoft.com/office/drawing/2014/main" id="{16A8AEFE-C5A7-29C8-3E9C-49CFAD70EBE9}"/>
              </a:ext>
            </a:extLst>
          </p:cNvPr>
          <p:cNvSpPr/>
          <p:nvPr/>
        </p:nvSpPr>
        <p:spPr>
          <a:xfrm>
            <a:off x="1889392" y="3909546"/>
            <a:ext cx="376001" cy="158615"/>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596D0A1-79F7-CC9E-22A7-5019EF191600}"/>
              </a:ext>
            </a:extLst>
          </p:cNvPr>
          <p:cNvSpPr/>
          <p:nvPr/>
        </p:nvSpPr>
        <p:spPr>
          <a:xfrm>
            <a:off x="1872098" y="6394923"/>
            <a:ext cx="376001" cy="158615"/>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7CC7714-A9E1-B711-2D19-3F0667CE7BCF}"/>
              </a:ext>
            </a:extLst>
          </p:cNvPr>
          <p:cNvSpPr/>
          <p:nvPr/>
        </p:nvSpPr>
        <p:spPr>
          <a:xfrm>
            <a:off x="7508407" y="1009649"/>
            <a:ext cx="4486275" cy="570847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6624139-12EC-C757-A07D-F45538BC2C8B}"/>
              </a:ext>
            </a:extLst>
          </p:cNvPr>
          <p:cNvSpPr txBox="1"/>
          <p:nvPr/>
        </p:nvSpPr>
        <p:spPr>
          <a:xfrm>
            <a:off x="7772019" y="1080629"/>
            <a:ext cx="4208296" cy="5919634"/>
          </a:xfrm>
          <a:prstGeom prst="rect">
            <a:avLst/>
          </a:prstGeom>
          <a:noFill/>
        </p:spPr>
        <p:txBody>
          <a:bodyPr wrap="square" lIns="91440" tIns="45720" rIns="91440" bIns="45720" anchor="t">
            <a:spAutoFit/>
          </a:bodyPr>
          <a:lstStyle/>
          <a:p>
            <a:pPr marL="380365" indent="-380365" defTabSz="1219170">
              <a:lnSpc>
                <a:spcPct val="200000"/>
              </a:lnSpc>
              <a:buClr>
                <a:srgbClr val="F10000"/>
              </a:buClr>
              <a:buFont typeface="Arial" panose="020B0604020202020204" pitchFamily="34" charset="0"/>
              <a:buChar char="•"/>
            </a:pPr>
            <a:r>
              <a:rPr lang="en-US" kern="0">
                <a:solidFill>
                  <a:srgbClr val="000000"/>
                </a:solidFill>
                <a:latin typeface="Open Sans"/>
                <a:ea typeface="Open Sans"/>
                <a:cs typeface="Open Sans"/>
              </a:rPr>
              <a:t>768 rows per column</a:t>
            </a:r>
          </a:p>
          <a:p>
            <a:pPr marL="380365" indent="-380365" defTabSz="1219170">
              <a:lnSpc>
                <a:spcPct val="200000"/>
              </a:lnSpc>
              <a:buClr>
                <a:srgbClr val="F10000"/>
              </a:buClr>
              <a:buFont typeface="Arial" panose="020B0604020202020204" pitchFamily="34" charset="0"/>
              <a:buChar char="•"/>
            </a:pPr>
            <a:r>
              <a:rPr lang="en-US" kern="0">
                <a:solidFill>
                  <a:srgbClr val="000000"/>
                </a:solidFill>
                <a:latin typeface="Open Sans"/>
                <a:ea typeface="Open Sans"/>
                <a:cs typeface="Open Sans"/>
              </a:rPr>
              <a:t>Average age is 33 years old</a:t>
            </a:r>
          </a:p>
          <a:p>
            <a:pPr marL="380365" indent="-380365" defTabSz="1219170">
              <a:lnSpc>
                <a:spcPct val="200000"/>
              </a:lnSpc>
              <a:buClr>
                <a:srgbClr val="F10000"/>
              </a:buClr>
              <a:buFont typeface="Arial" panose="020B0604020202020204" pitchFamily="34" charset="0"/>
              <a:buChar char="•"/>
            </a:pPr>
            <a:r>
              <a:rPr lang="en-US" b="1" kern="0">
                <a:solidFill>
                  <a:srgbClr val="000000"/>
                </a:solidFill>
                <a:latin typeface="Open Sans"/>
                <a:ea typeface="Open Sans"/>
                <a:cs typeface="Open Sans"/>
              </a:rPr>
              <a:t>Glucose, Blood Pressure, and Insulin</a:t>
            </a:r>
            <a:r>
              <a:rPr lang="en-US" kern="0">
                <a:solidFill>
                  <a:srgbClr val="000000"/>
                </a:solidFill>
                <a:latin typeface="Open Sans"/>
                <a:ea typeface="Open Sans"/>
                <a:cs typeface="Open Sans"/>
              </a:rPr>
              <a:t> have the</a:t>
            </a:r>
            <a:r>
              <a:rPr lang="en-US" b="1" kern="0">
                <a:solidFill>
                  <a:srgbClr val="000000"/>
                </a:solidFill>
                <a:latin typeface="Open Sans"/>
                <a:ea typeface="Open Sans"/>
                <a:cs typeface="Open Sans"/>
              </a:rPr>
              <a:t> highest standard deviation (variance).</a:t>
            </a:r>
          </a:p>
          <a:p>
            <a:pPr marL="380365" indent="-380365" defTabSz="1219170">
              <a:lnSpc>
                <a:spcPct val="200000"/>
              </a:lnSpc>
              <a:buClr>
                <a:srgbClr val="F10000"/>
              </a:buClr>
              <a:buFont typeface="Arial" panose="020B0604020202020204" pitchFamily="34" charset="0"/>
              <a:buChar char="•"/>
            </a:pPr>
            <a:r>
              <a:rPr lang="en-US" kern="0">
                <a:solidFill>
                  <a:srgbClr val="000000"/>
                </a:solidFill>
                <a:latin typeface="Open Sans"/>
                <a:ea typeface="Open Sans"/>
                <a:cs typeface="Open Sans"/>
              </a:rPr>
              <a:t>You can tell right away, we have some </a:t>
            </a:r>
            <a:r>
              <a:rPr lang="en-US" b="1" kern="0">
                <a:solidFill>
                  <a:srgbClr val="000000"/>
                </a:solidFill>
                <a:latin typeface="Open Sans"/>
                <a:ea typeface="Open Sans"/>
                <a:cs typeface="Open Sans"/>
              </a:rPr>
              <a:t>outliers</a:t>
            </a:r>
            <a:r>
              <a:rPr lang="en-US" kern="0">
                <a:solidFill>
                  <a:srgbClr val="000000"/>
                </a:solidFill>
                <a:latin typeface="Open Sans"/>
                <a:ea typeface="Open Sans"/>
                <a:cs typeface="Open Sans"/>
              </a:rPr>
              <a:t> when looking at the </a:t>
            </a:r>
            <a:r>
              <a:rPr lang="en-US" b="1" kern="0">
                <a:solidFill>
                  <a:srgbClr val="000000"/>
                </a:solidFill>
                <a:latin typeface="Open Sans"/>
                <a:ea typeface="Open Sans"/>
                <a:cs typeface="Open Sans"/>
              </a:rPr>
              <a:t>max/min</a:t>
            </a:r>
            <a:r>
              <a:rPr lang="en-US" kern="0">
                <a:solidFill>
                  <a:srgbClr val="000000"/>
                </a:solidFill>
                <a:latin typeface="Open Sans"/>
                <a:ea typeface="Open Sans"/>
                <a:cs typeface="Open Sans"/>
              </a:rPr>
              <a:t> for </a:t>
            </a:r>
            <a:r>
              <a:rPr lang="en-US" b="1" kern="0">
                <a:solidFill>
                  <a:srgbClr val="000000"/>
                </a:solidFill>
                <a:latin typeface="Open Sans"/>
                <a:ea typeface="Open Sans"/>
                <a:cs typeface="Open Sans"/>
              </a:rPr>
              <a:t>Insulin</a:t>
            </a:r>
            <a:r>
              <a:rPr lang="en-US" kern="0">
                <a:solidFill>
                  <a:srgbClr val="000000"/>
                </a:solidFill>
                <a:latin typeface="Open Sans"/>
                <a:ea typeface="Open Sans"/>
                <a:cs typeface="Open Sans"/>
              </a:rPr>
              <a:t>, </a:t>
            </a:r>
            <a:r>
              <a:rPr lang="en-US" b="1" kern="0">
                <a:solidFill>
                  <a:srgbClr val="000000"/>
                </a:solidFill>
                <a:latin typeface="Open Sans"/>
                <a:ea typeface="Open Sans"/>
                <a:cs typeface="Open Sans"/>
              </a:rPr>
              <a:t>Blood</a:t>
            </a:r>
            <a:r>
              <a:rPr lang="en-US" kern="0">
                <a:solidFill>
                  <a:srgbClr val="000000"/>
                </a:solidFill>
                <a:latin typeface="Open Sans"/>
                <a:ea typeface="Open Sans"/>
                <a:cs typeface="Open Sans"/>
              </a:rPr>
              <a:t> </a:t>
            </a:r>
            <a:r>
              <a:rPr lang="en-US" b="1" kern="0">
                <a:solidFill>
                  <a:srgbClr val="000000"/>
                </a:solidFill>
                <a:latin typeface="Open Sans"/>
                <a:ea typeface="Open Sans"/>
                <a:cs typeface="Open Sans"/>
              </a:rPr>
              <a:t>Pressure</a:t>
            </a:r>
            <a:r>
              <a:rPr lang="en-US" kern="0">
                <a:solidFill>
                  <a:srgbClr val="000000"/>
                </a:solidFill>
                <a:latin typeface="Open Sans"/>
                <a:ea typeface="Open Sans"/>
                <a:cs typeface="Open Sans"/>
              </a:rPr>
              <a:t>, </a:t>
            </a:r>
            <a:r>
              <a:rPr lang="en-US" b="1" kern="0">
                <a:solidFill>
                  <a:srgbClr val="000000"/>
                </a:solidFill>
                <a:latin typeface="Open Sans"/>
                <a:ea typeface="Open Sans"/>
                <a:cs typeface="Open Sans"/>
              </a:rPr>
              <a:t>Insulin</a:t>
            </a:r>
            <a:r>
              <a:rPr lang="en-US" kern="0">
                <a:solidFill>
                  <a:srgbClr val="000000"/>
                </a:solidFill>
                <a:latin typeface="Open Sans"/>
                <a:ea typeface="Open Sans"/>
                <a:cs typeface="Open Sans"/>
              </a:rPr>
              <a:t>, </a:t>
            </a:r>
            <a:r>
              <a:rPr lang="en-US" b="1" kern="0">
                <a:solidFill>
                  <a:srgbClr val="000000"/>
                </a:solidFill>
                <a:latin typeface="Open Sans"/>
                <a:ea typeface="Open Sans"/>
                <a:cs typeface="Open Sans"/>
              </a:rPr>
              <a:t>BMI</a:t>
            </a:r>
            <a:r>
              <a:rPr lang="en-US" kern="0">
                <a:solidFill>
                  <a:srgbClr val="000000"/>
                </a:solidFill>
                <a:latin typeface="Open Sans"/>
                <a:ea typeface="Open Sans"/>
                <a:cs typeface="Open Sans"/>
              </a:rPr>
              <a:t>, and </a:t>
            </a:r>
            <a:r>
              <a:rPr lang="en-US" b="1" kern="0">
                <a:solidFill>
                  <a:srgbClr val="000000"/>
                </a:solidFill>
                <a:latin typeface="Open Sans"/>
                <a:ea typeface="Open Sans"/>
                <a:cs typeface="Open Sans"/>
              </a:rPr>
              <a:t>Glucose</a:t>
            </a:r>
            <a:endParaRPr lang="en-US" b="1" kern="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defTabSz="1219170">
              <a:buClr>
                <a:srgbClr val="000000"/>
              </a:buClr>
            </a:pPr>
            <a:endParaRPr lang="en-US" sz="1867" kern="0">
              <a:solidFill>
                <a:srgbClr val="000000"/>
              </a:solidFill>
              <a:latin typeface="Arial"/>
              <a:ea typeface="Lato" panose="020F0502020204030203" pitchFamily="34" charset="0"/>
              <a:cs typeface="Arial"/>
            </a:endParaRPr>
          </a:p>
        </p:txBody>
      </p:sp>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F97CE06-5B4E-5E02-D584-51870C962D4E}"/>
                  </a:ext>
                </a:extLst>
              </p14:cNvPr>
              <p14:cNvContentPartPr/>
              <p14:nvPr/>
            </p14:nvContentPartPr>
            <p14:xfrm>
              <a:off x="4306541" y="4722606"/>
              <a:ext cx="641567" cy="15169"/>
            </p14:xfrm>
          </p:contentPart>
        </mc:Choice>
        <mc:Fallback xmlns="">
          <p:pic>
            <p:nvPicPr>
              <p:cNvPr id="9" name="Ink 8">
                <a:extLst>
                  <a:ext uri="{FF2B5EF4-FFF2-40B4-BE49-F238E27FC236}">
                    <a16:creationId xmlns:a16="http://schemas.microsoft.com/office/drawing/2014/main" id="{1F97CE06-5B4E-5E02-D584-51870C962D4E}"/>
                  </a:ext>
                </a:extLst>
              </p:cNvPr>
              <p:cNvPicPr/>
              <p:nvPr/>
            </p:nvPicPr>
            <p:blipFill>
              <a:blip r:embed="rId7"/>
              <a:stretch>
                <a:fillRect/>
              </a:stretch>
            </p:blipFill>
            <p:spPr>
              <a:xfrm>
                <a:off x="4270559" y="4653656"/>
                <a:ext cx="713172" cy="15272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3012F40D-EC3F-4812-AEE3-5057C3525AE9}"/>
                  </a:ext>
                </a:extLst>
              </p14:cNvPr>
              <p14:cNvContentPartPr/>
              <p14:nvPr/>
            </p14:nvContentPartPr>
            <p14:xfrm>
              <a:off x="6027186" y="4737775"/>
              <a:ext cx="641567" cy="15169"/>
            </p14:xfrm>
          </p:contentPart>
        </mc:Choice>
        <mc:Fallback xmlns="">
          <p:pic>
            <p:nvPicPr>
              <p:cNvPr id="10" name="Ink 9">
                <a:extLst>
                  <a:ext uri="{FF2B5EF4-FFF2-40B4-BE49-F238E27FC236}">
                    <a16:creationId xmlns:a16="http://schemas.microsoft.com/office/drawing/2014/main" id="{3012F40D-EC3F-4812-AEE3-5057C3525AE9}"/>
                  </a:ext>
                </a:extLst>
              </p:cNvPr>
              <p:cNvPicPr/>
              <p:nvPr/>
            </p:nvPicPr>
            <p:blipFill>
              <a:blip r:embed="rId7"/>
              <a:stretch>
                <a:fillRect/>
              </a:stretch>
            </p:blipFill>
            <p:spPr>
              <a:xfrm>
                <a:off x="5991204" y="4668825"/>
                <a:ext cx="713172" cy="15272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8E4D190A-3C17-C4E9-4765-12D0DE5EA96C}"/>
                  </a:ext>
                </a:extLst>
              </p14:cNvPr>
              <p14:cNvContentPartPr/>
              <p14:nvPr/>
            </p14:nvContentPartPr>
            <p14:xfrm>
              <a:off x="3358595" y="4730190"/>
              <a:ext cx="641567" cy="15169"/>
            </p14:xfrm>
          </p:contentPart>
        </mc:Choice>
        <mc:Fallback xmlns="">
          <p:pic>
            <p:nvPicPr>
              <p:cNvPr id="12" name="Ink 11">
                <a:extLst>
                  <a:ext uri="{FF2B5EF4-FFF2-40B4-BE49-F238E27FC236}">
                    <a16:creationId xmlns:a16="http://schemas.microsoft.com/office/drawing/2014/main" id="{8E4D190A-3C17-C4E9-4765-12D0DE5EA96C}"/>
                  </a:ext>
                </a:extLst>
              </p:cNvPr>
              <p:cNvPicPr/>
              <p:nvPr/>
            </p:nvPicPr>
            <p:blipFill>
              <a:blip r:embed="rId7"/>
              <a:stretch>
                <a:fillRect/>
              </a:stretch>
            </p:blipFill>
            <p:spPr>
              <a:xfrm>
                <a:off x="3322613" y="4661240"/>
                <a:ext cx="713172" cy="15272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B90DFCA-0FB2-3E6F-7338-4D03FC057DAA}"/>
                  </a:ext>
                </a:extLst>
              </p14:cNvPr>
              <p14:cNvContentPartPr/>
              <p14:nvPr/>
            </p14:nvContentPartPr>
            <p14:xfrm>
              <a:off x="2508089" y="6459061"/>
              <a:ext cx="641567" cy="15169"/>
            </p14:xfrm>
          </p:contentPart>
        </mc:Choice>
        <mc:Fallback xmlns="">
          <p:pic>
            <p:nvPicPr>
              <p:cNvPr id="13" name="Ink 12">
                <a:extLst>
                  <a:ext uri="{FF2B5EF4-FFF2-40B4-BE49-F238E27FC236}">
                    <a16:creationId xmlns:a16="http://schemas.microsoft.com/office/drawing/2014/main" id="{0B90DFCA-0FB2-3E6F-7338-4D03FC057DAA}"/>
                  </a:ext>
                </a:extLst>
              </p:cNvPr>
              <p:cNvPicPr/>
              <p:nvPr/>
            </p:nvPicPr>
            <p:blipFill>
              <a:blip r:embed="rId7"/>
              <a:stretch>
                <a:fillRect/>
              </a:stretch>
            </p:blipFill>
            <p:spPr>
              <a:xfrm>
                <a:off x="2472107" y="6390111"/>
                <a:ext cx="713172" cy="152724"/>
              </a:xfrm>
              <a:prstGeom prst="rect">
                <a:avLst/>
              </a:prstGeom>
            </p:spPr>
          </p:pic>
        </mc:Fallback>
      </mc:AlternateContent>
      <p:pic>
        <p:nvPicPr>
          <p:cNvPr id="17" name="Picture 16" descr="Text&#10;&#10;Description automatically generated">
            <a:extLst>
              <a:ext uri="{FF2B5EF4-FFF2-40B4-BE49-F238E27FC236}">
                <a16:creationId xmlns:a16="http://schemas.microsoft.com/office/drawing/2014/main" id="{58B2A0F8-80D2-4033-8D34-419E672AFE0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32749" y="1092127"/>
            <a:ext cx="5198523" cy="22399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0"/>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2300882B-7CBC-16DF-717B-2FF0569CD90D}"/>
              </a:ext>
            </a:extLst>
          </p:cNvPr>
          <p:cNvSpPr/>
          <p:nvPr/>
        </p:nvSpPr>
        <p:spPr>
          <a:xfrm>
            <a:off x="1947862" y="5391149"/>
            <a:ext cx="4486275" cy="1362075"/>
          </a:xfrm>
          <a:prstGeom prst="roundRect">
            <a:avLst/>
          </a:prstGeom>
          <a:solidFill>
            <a:schemeClr val="accent2"/>
          </a:solidFill>
          <a:effectLst>
            <a:outerShdw blurRad="50800" dist="50800" dir="5400000" sx="98000" sy="98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Google Shape;381;p41"/>
          <p:cNvSpPr/>
          <p:nvPr/>
        </p:nvSpPr>
        <p:spPr>
          <a:xfrm>
            <a:off x="3" y="0"/>
            <a:ext cx="1688800" cy="68580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solidFill>
                <a:srgbClr val="00B0F0"/>
              </a:solidFill>
              <a:latin typeface="Arial"/>
              <a:cs typeface="Arial"/>
              <a:sym typeface="Arial"/>
            </a:endParaRPr>
          </a:p>
        </p:txBody>
      </p:sp>
      <p:cxnSp>
        <p:nvCxnSpPr>
          <p:cNvPr id="389" name="Google Shape;389;p41"/>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grpSp>
        <p:nvGrpSpPr>
          <p:cNvPr id="390" name="Google Shape;390;p41"/>
          <p:cNvGrpSpPr/>
          <p:nvPr/>
        </p:nvGrpSpPr>
        <p:grpSpPr>
          <a:xfrm>
            <a:off x="911275" y="888642"/>
            <a:ext cx="6685333" cy="1300"/>
            <a:chOff x="690600" y="445025"/>
            <a:chExt cx="5014000" cy="975"/>
          </a:xfrm>
        </p:grpSpPr>
        <p:cxnSp>
          <p:nvCxnSpPr>
            <p:cNvPr id="391" name="Google Shape;391;p41"/>
            <p:cNvCxnSpPr/>
            <p:nvPr/>
          </p:nvCxnSpPr>
          <p:spPr>
            <a:xfrm rot="10800000">
              <a:off x="1609000" y="445025"/>
              <a:ext cx="4095600" cy="0"/>
            </a:xfrm>
            <a:prstGeom prst="straightConnector1">
              <a:avLst/>
            </a:prstGeom>
            <a:noFill/>
            <a:ln w="19050" cap="flat" cmpd="sng">
              <a:solidFill>
                <a:schemeClr val="dk1"/>
              </a:solidFill>
              <a:prstDash val="solid"/>
              <a:round/>
              <a:headEnd type="none" w="med" len="med"/>
              <a:tailEnd type="none" w="med" len="med"/>
            </a:ln>
          </p:spPr>
        </p:cxnSp>
        <p:cxnSp>
          <p:nvCxnSpPr>
            <p:cNvPr id="394" name="Google Shape;394;p41"/>
            <p:cNvCxnSpPr/>
            <p:nvPr/>
          </p:nvCxnSpPr>
          <p:spPr>
            <a:xfrm>
              <a:off x="690600" y="446000"/>
              <a:ext cx="402900" cy="0"/>
            </a:xfrm>
            <a:prstGeom prst="straightConnector1">
              <a:avLst/>
            </a:prstGeom>
            <a:noFill/>
            <a:ln w="38100" cap="flat" cmpd="sng">
              <a:solidFill>
                <a:schemeClr val="dk1"/>
              </a:solidFill>
              <a:prstDash val="solid"/>
              <a:round/>
              <a:headEnd type="none" w="med" len="med"/>
              <a:tailEnd type="none" w="med" len="med"/>
            </a:ln>
          </p:spPr>
        </p:cxnSp>
      </p:grpSp>
      <p:sp>
        <p:nvSpPr>
          <p:cNvPr id="3" name="Google Shape;277;p38">
            <a:extLst>
              <a:ext uri="{FF2B5EF4-FFF2-40B4-BE49-F238E27FC236}">
                <a16:creationId xmlns:a16="http://schemas.microsoft.com/office/drawing/2014/main" id="{DF7AF366-BD8E-9D29-AA98-C905332E4490}"/>
              </a:ext>
            </a:extLst>
          </p:cNvPr>
          <p:cNvSpPr txBox="1">
            <a:spLocks noGrp="1"/>
          </p:cNvSpPr>
          <p:nvPr>
            <p:ph type="title"/>
          </p:nvPr>
        </p:nvSpPr>
        <p:spPr>
          <a:xfrm>
            <a:off x="1950950" y="40917"/>
            <a:ext cx="10100400" cy="763600"/>
          </a:xfrm>
          <a:prstGeom prst="rect">
            <a:avLst/>
          </a:prstGeom>
        </p:spPr>
        <p:txBody>
          <a:bodyPr spcFirstLastPara="1" wrap="square" lIns="121900" tIns="121900" rIns="121900" bIns="121900" anchor="t" anchorCtr="0">
            <a:noAutofit/>
          </a:bodyPr>
          <a:lstStyle/>
          <a:p>
            <a:r>
              <a:rPr lang="en" sz="3600">
                <a:latin typeface="Open Sans"/>
                <a:ea typeface="Open Sans"/>
                <a:cs typeface="Open Sans"/>
              </a:rPr>
              <a:t>FINDING MISSING VALUES (No Nulls?)</a:t>
            </a:r>
            <a:endParaRPr lang="en" sz="3600">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2" descr="Graphical user interface, text&#10;&#10;Description automatically generated">
            <a:extLst>
              <a:ext uri="{FF2B5EF4-FFF2-40B4-BE49-F238E27FC236}">
                <a16:creationId xmlns:a16="http://schemas.microsoft.com/office/drawing/2014/main" id="{C6A44B04-4711-ED1B-E899-6CBA99EB7F72}"/>
              </a:ext>
            </a:extLst>
          </p:cNvPr>
          <p:cNvPicPr>
            <a:picLocks noChangeAspect="1"/>
          </p:cNvPicPr>
          <p:nvPr/>
        </p:nvPicPr>
        <p:blipFill rotWithShape="1">
          <a:blip r:embed="rId3"/>
          <a:srcRect r="366" b="45578"/>
          <a:stretch/>
        </p:blipFill>
        <p:spPr>
          <a:xfrm>
            <a:off x="2069437" y="999908"/>
            <a:ext cx="3134694" cy="1850456"/>
          </a:xfrm>
          <a:prstGeom prst="rect">
            <a:avLst/>
          </a:prstGeom>
          <a:effectLst>
            <a:outerShdw blurRad="50800" dist="50800" dir="5400000" sx="1000" sy="1000" algn="ctr" rotWithShape="0">
              <a:srgbClr val="000000">
                <a:alpha val="43137"/>
              </a:srgbClr>
            </a:outerShdw>
          </a:effectLst>
        </p:spPr>
      </p:pic>
      <p:sp>
        <p:nvSpPr>
          <p:cNvPr id="2" name="TextBox 1">
            <a:extLst>
              <a:ext uri="{FF2B5EF4-FFF2-40B4-BE49-F238E27FC236}">
                <a16:creationId xmlns:a16="http://schemas.microsoft.com/office/drawing/2014/main" id="{8014440A-40AA-FFE4-2759-1A24714C38F6}"/>
              </a:ext>
            </a:extLst>
          </p:cNvPr>
          <p:cNvSpPr txBox="1"/>
          <p:nvPr/>
        </p:nvSpPr>
        <p:spPr>
          <a:xfrm>
            <a:off x="7384967" y="1645227"/>
            <a:ext cx="40326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Wingdings"/>
              <a:buChar char="§"/>
            </a:pPr>
            <a:endParaRPr lang="en-US">
              <a:latin typeface="Open Sans"/>
              <a:ea typeface="Open Sans"/>
              <a:cs typeface="Open Sans"/>
            </a:endParaRPr>
          </a:p>
        </p:txBody>
      </p:sp>
      <p:pic>
        <p:nvPicPr>
          <p:cNvPr id="4" name="Picture 4" descr="Table&#10;&#10;Description automatically generated">
            <a:extLst>
              <a:ext uri="{FF2B5EF4-FFF2-40B4-BE49-F238E27FC236}">
                <a16:creationId xmlns:a16="http://schemas.microsoft.com/office/drawing/2014/main" id="{7AAC9C86-4A98-6577-CD0F-27153356BC30}"/>
              </a:ext>
            </a:extLst>
          </p:cNvPr>
          <p:cNvPicPr>
            <a:picLocks noChangeAspect="1"/>
          </p:cNvPicPr>
          <p:nvPr/>
        </p:nvPicPr>
        <p:blipFill>
          <a:blip r:embed="rId4"/>
          <a:stretch>
            <a:fillRect/>
          </a:stretch>
        </p:blipFill>
        <p:spPr>
          <a:xfrm>
            <a:off x="6743205" y="1152032"/>
            <a:ext cx="5048992" cy="2554599"/>
          </a:xfrm>
          <a:prstGeom prst="rect">
            <a:avLst/>
          </a:prstGeom>
          <a:effectLst>
            <a:outerShdw blurRad="50800" dist="50800" dir="5400000" sx="1000" sy="1000" algn="ctr" rotWithShape="0">
              <a:srgbClr val="000000">
                <a:alpha val="43137"/>
              </a:srgbClr>
            </a:outerShdw>
          </a:effectLst>
        </p:spPr>
      </p:pic>
      <p:pic>
        <p:nvPicPr>
          <p:cNvPr id="5" name="Picture 5" descr="Table&#10;&#10;Description automatically generated">
            <a:extLst>
              <a:ext uri="{FF2B5EF4-FFF2-40B4-BE49-F238E27FC236}">
                <a16:creationId xmlns:a16="http://schemas.microsoft.com/office/drawing/2014/main" id="{A4D1B0FF-9E7C-B3DE-8344-5E8DCCE0A0F8}"/>
              </a:ext>
            </a:extLst>
          </p:cNvPr>
          <p:cNvPicPr>
            <a:picLocks noChangeAspect="1"/>
          </p:cNvPicPr>
          <p:nvPr/>
        </p:nvPicPr>
        <p:blipFill>
          <a:blip r:embed="rId5"/>
          <a:stretch>
            <a:fillRect/>
          </a:stretch>
        </p:blipFill>
        <p:spPr>
          <a:xfrm>
            <a:off x="6743205" y="4028364"/>
            <a:ext cx="5048992" cy="2471328"/>
          </a:xfrm>
          <a:prstGeom prst="rect">
            <a:avLst/>
          </a:prstGeom>
        </p:spPr>
      </p:pic>
      <p:sp>
        <p:nvSpPr>
          <p:cNvPr id="6" name="Oval 5">
            <a:extLst>
              <a:ext uri="{FF2B5EF4-FFF2-40B4-BE49-F238E27FC236}">
                <a16:creationId xmlns:a16="http://schemas.microsoft.com/office/drawing/2014/main" id="{D914B6FF-9098-09C9-AAA9-E29AB94FFB43}"/>
              </a:ext>
            </a:extLst>
          </p:cNvPr>
          <p:cNvSpPr/>
          <p:nvPr/>
        </p:nvSpPr>
        <p:spPr>
          <a:xfrm>
            <a:off x="9951926" y="1327779"/>
            <a:ext cx="183310" cy="66135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C13B45A-A7F8-449E-539A-A2A1D2D7E9FE}"/>
              </a:ext>
            </a:extLst>
          </p:cNvPr>
          <p:cNvSpPr/>
          <p:nvPr/>
        </p:nvSpPr>
        <p:spPr>
          <a:xfrm>
            <a:off x="9531512" y="2394578"/>
            <a:ext cx="603725" cy="246201"/>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70EF9A-03FA-3359-004C-BBC028923628}"/>
              </a:ext>
            </a:extLst>
          </p:cNvPr>
          <p:cNvSpPr/>
          <p:nvPr/>
        </p:nvSpPr>
        <p:spPr>
          <a:xfrm>
            <a:off x="9831057" y="4134042"/>
            <a:ext cx="304178" cy="713909"/>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060A9C6-E2BC-C56A-A049-2FC030338195}"/>
              </a:ext>
            </a:extLst>
          </p:cNvPr>
          <p:cNvSpPr/>
          <p:nvPr/>
        </p:nvSpPr>
        <p:spPr>
          <a:xfrm>
            <a:off x="9478960" y="5206094"/>
            <a:ext cx="630000" cy="246201"/>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descr="Graphical user interface, text&#10;&#10;Description automatically generated">
            <a:extLst>
              <a:ext uri="{FF2B5EF4-FFF2-40B4-BE49-F238E27FC236}">
                <a16:creationId xmlns:a16="http://schemas.microsoft.com/office/drawing/2014/main" id="{5E2D0DF9-A689-CA11-31D9-83669DB442EE}"/>
              </a:ext>
            </a:extLst>
          </p:cNvPr>
          <p:cNvPicPr>
            <a:picLocks noChangeAspect="1"/>
          </p:cNvPicPr>
          <p:nvPr/>
        </p:nvPicPr>
        <p:blipFill>
          <a:blip r:embed="rId6"/>
          <a:stretch>
            <a:fillRect/>
          </a:stretch>
        </p:blipFill>
        <p:spPr>
          <a:xfrm>
            <a:off x="2069437" y="2999930"/>
            <a:ext cx="4533900" cy="2264098"/>
          </a:xfrm>
          <a:prstGeom prst="rect">
            <a:avLst/>
          </a:prstGeom>
          <a:effectLst>
            <a:outerShdw blurRad="50800" dist="50800" dir="5400000" sx="1000" sy="1000" algn="ctr" rotWithShape="0">
              <a:srgbClr val="000000">
                <a:alpha val="43137"/>
              </a:srgbClr>
            </a:outerShdw>
          </a:effectLst>
        </p:spPr>
      </p:pic>
      <p:sp>
        <p:nvSpPr>
          <p:cNvPr id="12" name="TextBox 11">
            <a:extLst>
              <a:ext uri="{FF2B5EF4-FFF2-40B4-BE49-F238E27FC236}">
                <a16:creationId xmlns:a16="http://schemas.microsoft.com/office/drawing/2014/main" id="{B29B8315-A930-A548-AE3A-B008DB03CE99}"/>
              </a:ext>
            </a:extLst>
          </p:cNvPr>
          <p:cNvSpPr txBox="1"/>
          <p:nvPr/>
        </p:nvSpPr>
        <p:spPr>
          <a:xfrm>
            <a:off x="2059080" y="5563160"/>
            <a:ext cx="464203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Arial"/>
              </a:rPr>
              <a:t>We </a:t>
            </a:r>
            <a:r>
              <a:rPr lang="en-US" sz="2000" b="1">
                <a:cs typeface="Arial"/>
              </a:rPr>
              <a:t>didn’t replace the 0's</a:t>
            </a:r>
            <a:r>
              <a:rPr lang="en-US" sz="2000">
                <a:cs typeface="Arial"/>
              </a:rPr>
              <a:t> w/ the </a:t>
            </a:r>
            <a:r>
              <a:rPr lang="en-US" sz="2000" b="1">
                <a:cs typeface="Arial"/>
              </a:rPr>
              <a:t>median</a:t>
            </a:r>
            <a:r>
              <a:rPr lang="en-US" sz="2000">
                <a:cs typeface="Arial"/>
              </a:rPr>
              <a:t> for </a:t>
            </a:r>
            <a:r>
              <a:rPr lang="en-US" sz="2000" b="1">
                <a:cs typeface="Arial"/>
              </a:rPr>
              <a:t>Pregnancies</a:t>
            </a:r>
            <a:r>
              <a:rPr lang="en-US" sz="2000">
                <a:cs typeface="Arial"/>
              </a:rPr>
              <a:t> because women don't need to be pregnant</a:t>
            </a:r>
          </a:p>
        </p:txBody>
      </p:sp>
      <p:sp>
        <p:nvSpPr>
          <p:cNvPr id="13" name="TextBox 12">
            <a:extLst>
              <a:ext uri="{FF2B5EF4-FFF2-40B4-BE49-F238E27FC236}">
                <a16:creationId xmlns:a16="http://schemas.microsoft.com/office/drawing/2014/main" id="{9A9D8863-8627-69D6-E71A-6FB3BA92E2C6}"/>
              </a:ext>
            </a:extLst>
          </p:cNvPr>
          <p:cNvSpPr txBox="1"/>
          <p:nvPr/>
        </p:nvSpPr>
        <p:spPr>
          <a:xfrm>
            <a:off x="7970183" y="966506"/>
            <a:ext cx="3543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Arial"/>
            </a:endParaRPr>
          </a:p>
        </p:txBody>
      </p:sp>
      <p:sp>
        <p:nvSpPr>
          <p:cNvPr id="14" name="Google Shape;277;p38">
            <a:extLst>
              <a:ext uri="{FF2B5EF4-FFF2-40B4-BE49-F238E27FC236}">
                <a16:creationId xmlns:a16="http://schemas.microsoft.com/office/drawing/2014/main" id="{3CA4B603-06DE-9878-4083-2048AFE916BD}"/>
              </a:ext>
            </a:extLst>
          </p:cNvPr>
          <p:cNvSpPr txBox="1">
            <a:spLocks/>
          </p:cNvSpPr>
          <p:nvPr/>
        </p:nvSpPr>
        <p:spPr>
          <a:xfrm>
            <a:off x="10439357" y="744450"/>
            <a:ext cx="2427526"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Epilogue"/>
              <a:buNone/>
              <a:defRPr sz="5467" b="1"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2pPr>
            <a:lvl3pPr marR="0" lvl="2"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3pPr>
            <a:lvl4pPr marR="0" lvl="3"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4pPr>
            <a:lvl5pPr marR="0" lvl="4"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5pPr>
            <a:lvl6pPr marR="0" lvl="5"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6pPr>
            <a:lvl7pPr marR="0" lvl="6"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7pPr>
            <a:lvl8pPr marR="0" lvl="7"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8pPr>
            <a:lvl9pPr marR="0" lvl="8"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9pPr>
          </a:lstStyle>
          <a:p>
            <a:r>
              <a:rPr lang="en" sz="2800" kern="0">
                <a:solidFill>
                  <a:schemeClr val="bg2"/>
                </a:solidFill>
                <a:latin typeface="Open Sans" panose="020B0606030504020204" pitchFamily="34" charset="0"/>
                <a:ea typeface="Open Sans" panose="020B0606030504020204" pitchFamily="34" charset="0"/>
                <a:cs typeface="Open Sans" panose="020B0606030504020204" pitchFamily="34" charset="0"/>
              </a:rPr>
              <a:t>BEFORE</a:t>
            </a:r>
          </a:p>
        </p:txBody>
      </p:sp>
      <p:sp>
        <p:nvSpPr>
          <p:cNvPr id="16" name="Google Shape;277;p38">
            <a:extLst>
              <a:ext uri="{FF2B5EF4-FFF2-40B4-BE49-F238E27FC236}">
                <a16:creationId xmlns:a16="http://schemas.microsoft.com/office/drawing/2014/main" id="{AE45A690-E4D4-57F3-C25A-021245D235D1}"/>
              </a:ext>
            </a:extLst>
          </p:cNvPr>
          <p:cNvSpPr txBox="1">
            <a:spLocks/>
          </p:cNvSpPr>
          <p:nvPr/>
        </p:nvSpPr>
        <p:spPr>
          <a:xfrm>
            <a:off x="10578434" y="3663345"/>
            <a:ext cx="2427526"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Epilogue"/>
              <a:buNone/>
              <a:defRPr sz="5467" b="1"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2pPr>
            <a:lvl3pPr marR="0" lvl="2"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3pPr>
            <a:lvl4pPr marR="0" lvl="3"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4pPr>
            <a:lvl5pPr marR="0" lvl="4"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5pPr>
            <a:lvl6pPr marR="0" lvl="5"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6pPr>
            <a:lvl7pPr marR="0" lvl="6"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7pPr>
            <a:lvl8pPr marR="0" lvl="7"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8pPr>
            <a:lvl9pPr marR="0" lvl="8"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9pPr>
          </a:lstStyle>
          <a:p>
            <a:r>
              <a:rPr lang="en" sz="2800" kern="0">
                <a:solidFill>
                  <a:srgbClr val="00B050"/>
                </a:solidFill>
                <a:latin typeface="Open Sans" panose="020B0606030504020204" pitchFamily="34" charset="0"/>
                <a:ea typeface="Open Sans" panose="020B0606030504020204" pitchFamily="34" charset="0"/>
                <a:cs typeface="Open Sans" panose="020B0606030504020204" pitchFamily="34" charset="0"/>
              </a:rPr>
              <a:t>AFTER</a:t>
            </a:r>
          </a:p>
        </p:txBody>
      </p:sp>
    </p:spTree>
    <p:extLst>
      <p:ext uri="{BB962C8B-B14F-4D97-AF65-F5344CB8AC3E}">
        <p14:creationId xmlns:p14="http://schemas.microsoft.com/office/powerpoint/2010/main" val="2834707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0"/>
        <p:cNvGrpSpPr/>
        <p:nvPr/>
      </p:nvGrpSpPr>
      <p:grpSpPr>
        <a:xfrm>
          <a:off x="0" y="0"/>
          <a:ext cx="0" cy="0"/>
          <a:chOff x="0" y="0"/>
          <a:chExt cx="0" cy="0"/>
        </a:xfrm>
      </p:grpSpPr>
      <p:pic>
        <p:nvPicPr>
          <p:cNvPr id="8" name="Picture 9">
            <a:extLst>
              <a:ext uri="{FF2B5EF4-FFF2-40B4-BE49-F238E27FC236}">
                <a16:creationId xmlns:a16="http://schemas.microsoft.com/office/drawing/2014/main" id="{BA64D1A1-52CF-6FFB-8718-EFD3F0FC1AA7}"/>
              </a:ext>
            </a:extLst>
          </p:cNvPr>
          <p:cNvPicPr>
            <a:picLocks noChangeAspect="1"/>
          </p:cNvPicPr>
          <p:nvPr/>
        </p:nvPicPr>
        <p:blipFill>
          <a:blip r:embed="rId3"/>
          <a:stretch>
            <a:fillRect/>
          </a:stretch>
        </p:blipFill>
        <p:spPr>
          <a:xfrm>
            <a:off x="1776886" y="2685603"/>
            <a:ext cx="10061121" cy="551158"/>
          </a:xfrm>
          <a:prstGeom prst="rect">
            <a:avLst/>
          </a:prstGeom>
          <a:effectLst>
            <a:outerShdw blurRad="50800" dist="50800" dir="5400000" sx="97000" sy="97000" algn="ctr" rotWithShape="0">
              <a:srgbClr val="000000">
                <a:alpha val="43137"/>
              </a:srgbClr>
            </a:outerShdw>
          </a:effectLst>
        </p:spPr>
      </p:pic>
      <p:sp>
        <p:nvSpPr>
          <p:cNvPr id="12" name="Rectangle: Rounded Corners 11">
            <a:extLst>
              <a:ext uri="{FF2B5EF4-FFF2-40B4-BE49-F238E27FC236}">
                <a16:creationId xmlns:a16="http://schemas.microsoft.com/office/drawing/2014/main" id="{485A91C6-E099-FDB8-2CC8-B413675241AC}"/>
              </a:ext>
            </a:extLst>
          </p:cNvPr>
          <p:cNvSpPr/>
          <p:nvPr/>
        </p:nvSpPr>
        <p:spPr>
          <a:xfrm>
            <a:off x="7758112" y="142873"/>
            <a:ext cx="4343400" cy="239569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Google Shape;381;p41"/>
          <p:cNvSpPr/>
          <p:nvPr/>
        </p:nvSpPr>
        <p:spPr>
          <a:xfrm>
            <a:off x="3" y="0"/>
            <a:ext cx="1688800" cy="68580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solidFill>
                <a:srgbClr val="00B0F0"/>
              </a:solidFill>
              <a:latin typeface="Arial"/>
              <a:cs typeface="Arial"/>
              <a:sym typeface="Arial"/>
            </a:endParaRPr>
          </a:p>
        </p:txBody>
      </p:sp>
      <p:cxnSp>
        <p:nvCxnSpPr>
          <p:cNvPr id="389" name="Google Shape;389;p41"/>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grpSp>
        <p:nvGrpSpPr>
          <p:cNvPr id="390" name="Google Shape;390;p41"/>
          <p:cNvGrpSpPr/>
          <p:nvPr/>
        </p:nvGrpSpPr>
        <p:grpSpPr>
          <a:xfrm>
            <a:off x="911275" y="888642"/>
            <a:ext cx="6685333" cy="1300"/>
            <a:chOff x="690600" y="445025"/>
            <a:chExt cx="5014000" cy="975"/>
          </a:xfrm>
        </p:grpSpPr>
        <p:cxnSp>
          <p:nvCxnSpPr>
            <p:cNvPr id="391" name="Google Shape;391;p41"/>
            <p:cNvCxnSpPr/>
            <p:nvPr/>
          </p:nvCxnSpPr>
          <p:spPr>
            <a:xfrm rot="10800000">
              <a:off x="1609000" y="445025"/>
              <a:ext cx="4095600" cy="0"/>
            </a:xfrm>
            <a:prstGeom prst="straightConnector1">
              <a:avLst/>
            </a:prstGeom>
            <a:noFill/>
            <a:ln w="19050" cap="flat" cmpd="sng">
              <a:solidFill>
                <a:schemeClr val="dk1"/>
              </a:solidFill>
              <a:prstDash val="solid"/>
              <a:round/>
              <a:headEnd type="none" w="med" len="med"/>
              <a:tailEnd type="none" w="med" len="med"/>
            </a:ln>
          </p:spPr>
        </p:cxnSp>
        <p:cxnSp>
          <p:nvCxnSpPr>
            <p:cNvPr id="394" name="Google Shape;394;p41"/>
            <p:cNvCxnSpPr/>
            <p:nvPr/>
          </p:nvCxnSpPr>
          <p:spPr>
            <a:xfrm>
              <a:off x="690600" y="446000"/>
              <a:ext cx="402900" cy="0"/>
            </a:xfrm>
            <a:prstGeom prst="straightConnector1">
              <a:avLst/>
            </a:prstGeom>
            <a:noFill/>
            <a:ln w="38100" cap="flat" cmpd="sng">
              <a:solidFill>
                <a:schemeClr val="dk1"/>
              </a:solidFill>
              <a:prstDash val="solid"/>
              <a:round/>
              <a:headEnd type="none" w="med" len="med"/>
              <a:tailEnd type="none" w="med" len="med"/>
            </a:ln>
          </p:spPr>
        </p:cxnSp>
      </p:grpSp>
      <p:sp>
        <p:nvSpPr>
          <p:cNvPr id="3" name="Google Shape;277;p38">
            <a:extLst>
              <a:ext uri="{FF2B5EF4-FFF2-40B4-BE49-F238E27FC236}">
                <a16:creationId xmlns:a16="http://schemas.microsoft.com/office/drawing/2014/main" id="{DF7AF366-BD8E-9D29-AA98-C905332E4490}"/>
              </a:ext>
            </a:extLst>
          </p:cNvPr>
          <p:cNvSpPr txBox="1">
            <a:spLocks noGrp="1"/>
          </p:cNvSpPr>
          <p:nvPr>
            <p:ph type="title"/>
          </p:nvPr>
        </p:nvSpPr>
        <p:spPr>
          <a:xfrm>
            <a:off x="1866900" y="172991"/>
            <a:ext cx="10100400" cy="763600"/>
          </a:xfrm>
          <a:prstGeom prst="rect">
            <a:avLst/>
          </a:prstGeom>
        </p:spPr>
        <p:txBody>
          <a:bodyPr spcFirstLastPara="1" wrap="square" lIns="121900" tIns="121900" rIns="121900" bIns="121900" anchor="t" anchorCtr="0">
            <a:noAutofit/>
          </a:bodyPr>
          <a:lstStyle/>
          <a:p>
            <a:r>
              <a:rPr lang="en" sz="3600">
                <a:latin typeface="Open Sans"/>
                <a:ea typeface="Open Sans"/>
                <a:cs typeface="Open Sans"/>
              </a:rPr>
              <a:t>HANDLING OUTLIERS</a:t>
            </a:r>
            <a:endParaRPr lang="en" sz="3600">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8014440A-40AA-FFE4-2759-1A24714C38F6}"/>
              </a:ext>
            </a:extLst>
          </p:cNvPr>
          <p:cNvSpPr txBox="1"/>
          <p:nvPr/>
        </p:nvSpPr>
        <p:spPr>
          <a:xfrm>
            <a:off x="7851692" y="330777"/>
            <a:ext cx="433746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Open Sans"/>
                <a:ea typeface="Open Sans"/>
                <a:cs typeface="Open Sans"/>
              </a:rPr>
              <a:t>Just because it falls outside IQR * 1.5, doesn't always make it a </a:t>
            </a:r>
            <a:r>
              <a:rPr lang="en-US" b="1">
                <a:latin typeface="Open Sans"/>
                <a:ea typeface="Open Sans"/>
                <a:cs typeface="Open Sans"/>
              </a:rPr>
              <a:t>ILLEGITIMATE OUTLIER</a:t>
            </a:r>
          </a:p>
          <a:p>
            <a:endParaRPr lang="en-US" b="1">
              <a:latin typeface="Open Sans"/>
              <a:ea typeface="Open Sans"/>
              <a:cs typeface="Open Sans"/>
            </a:endParaRPr>
          </a:p>
          <a:p>
            <a:r>
              <a:rPr lang="en-US" b="1">
                <a:latin typeface="Open Sans"/>
                <a:ea typeface="Open Sans"/>
                <a:cs typeface="Open Sans"/>
              </a:rPr>
              <a:t>Some outliers are natural occurrences and should be left alone.</a:t>
            </a:r>
          </a:p>
        </p:txBody>
      </p:sp>
      <p:pic>
        <p:nvPicPr>
          <p:cNvPr id="4" name="Picture 4" descr="Text&#10;&#10;Description automatically generated">
            <a:extLst>
              <a:ext uri="{FF2B5EF4-FFF2-40B4-BE49-F238E27FC236}">
                <a16:creationId xmlns:a16="http://schemas.microsoft.com/office/drawing/2014/main" id="{BD0E979D-02CE-A29A-9A94-384859FFCE15}"/>
              </a:ext>
            </a:extLst>
          </p:cNvPr>
          <p:cNvPicPr>
            <a:picLocks noChangeAspect="1"/>
          </p:cNvPicPr>
          <p:nvPr/>
        </p:nvPicPr>
        <p:blipFill>
          <a:blip r:embed="rId4"/>
          <a:stretch>
            <a:fillRect/>
          </a:stretch>
        </p:blipFill>
        <p:spPr>
          <a:xfrm>
            <a:off x="1805050" y="1648627"/>
            <a:ext cx="2743200" cy="789838"/>
          </a:xfrm>
          <a:prstGeom prst="rect">
            <a:avLst/>
          </a:prstGeom>
          <a:effectLst>
            <a:outerShdw blurRad="50800" dist="50800" dir="5400000" sx="99000" sy="99000" algn="ctr" rotWithShape="0">
              <a:srgbClr val="000000">
                <a:alpha val="43137"/>
              </a:srgbClr>
            </a:outerShdw>
          </a:effectLst>
        </p:spPr>
      </p:pic>
      <p:pic>
        <p:nvPicPr>
          <p:cNvPr id="7" name="Picture 7" descr="Text&#10;&#10;Description automatically generated">
            <a:extLst>
              <a:ext uri="{FF2B5EF4-FFF2-40B4-BE49-F238E27FC236}">
                <a16:creationId xmlns:a16="http://schemas.microsoft.com/office/drawing/2014/main" id="{ADB01B5D-FAB5-A6FA-3969-AAA49849B917}"/>
              </a:ext>
            </a:extLst>
          </p:cNvPr>
          <p:cNvPicPr>
            <a:picLocks noChangeAspect="1"/>
          </p:cNvPicPr>
          <p:nvPr/>
        </p:nvPicPr>
        <p:blipFill>
          <a:blip r:embed="rId5"/>
          <a:stretch>
            <a:fillRect/>
          </a:stretch>
        </p:blipFill>
        <p:spPr>
          <a:xfrm>
            <a:off x="1805050" y="3392039"/>
            <a:ext cx="3069771" cy="816542"/>
          </a:xfrm>
          <a:prstGeom prst="rect">
            <a:avLst/>
          </a:prstGeom>
          <a:effectLst>
            <a:outerShdw blurRad="50800" dist="50800" dir="5400000" sx="101000" sy="101000" algn="ctr" rotWithShape="0">
              <a:srgbClr val="000000">
                <a:alpha val="43137"/>
              </a:srgbClr>
            </a:outerShdw>
          </a:effectLst>
        </p:spPr>
      </p:pic>
      <p:pic>
        <p:nvPicPr>
          <p:cNvPr id="9" name="Picture 9">
            <a:extLst>
              <a:ext uri="{FF2B5EF4-FFF2-40B4-BE49-F238E27FC236}">
                <a16:creationId xmlns:a16="http://schemas.microsoft.com/office/drawing/2014/main" id="{0C263432-07B8-A48B-FD54-25D140681F2C}"/>
              </a:ext>
            </a:extLst>
          </p:cNvPr>
          <p:cNvPicPr>
            <a:picLocks noChangeAspect="1"/>
          </p:cNvPicPr>
          <p:nvPr/>
        </p:nvPicPr>
        <p:blipFill>
          <a:blip r:embed="rId3"/>
          <a:stretch>
            <a:fillRect/>
          </a:stretch>
        </p:blipFill>
        <p:spPr>
          <a:xfrm>
            <a:off x="1768929" y="2664970"/>
            <a:ext cx="7978239" cy="551158"/>
          </a:xfrm>
          <a:prstGeom prst="rect">
            <a:avLst/>
          </a:prstGeom>
          <a:effectLst>
            <a:outerShdw blurRad="50800" dist="50800" dir="5400000" sx="1000" sy="1000" algn="ctr" rotWithShape="0">
              <a:srgbClr val="000000">
                <a:alpha val="43137"/>
              </a:srgbClr>
            </a:outerShdw>
          </a:effectLst>
        </p:spPr>
      </p:pic>
      <p:pic>
        <p:nvPicPr>
          <p:cNvPr id="10" name="Picture 10">
            <a:extLst>
              <a:ext uri="{FF2B5EF4-FFF2-40B4-BE49-F238E27FC236}">
                <a16:creationId xmlns:a16="http://schemas.microsoft.com/office/drawing/2014/main" id="{4AF1468E-8EF3-FD64-164C-5B7F4BCF031B}"/>
              </a:ext>
            </a:extLst>
          </p:cNvPr>
          <p:cNvPicPr>
            <a:picLocks noChangeAspect="1"/>
          </p:cNvPicPr>
          <p:nvPr/>
        </p:nvPicPr>
        <p:blipFill>
          <a:blip r:embed="rId6"/>
          <a:stretch>
            <a:fillRect/>
          </a:stretch>
        </p:blipFill>
        <p:spPr>
          <a:xfrm>
            <a:off x="9633857" y="2658353"/>
            <a:ext cx="2196193" cy="552450"/>
          </a:xfrm>
          <a:prstGeom prst="rect">
            <a:avLst/>
          </a:prstGeom>
          <a:effectLst>
            <a:outerShdw blurRad="50800" dist="50800" dir="5400000" sx="1000" sy="1000" algn="ctr" rotWithShape="0">
              <a:srgbClr val="000000">
                <a:alpha val="64000"/>
              </a:srgbClr>
            </a:outerShdw>
          </a:effectLst>
        </p:spPr>
      </p:pic>
      <p:sp>
        <p:nvSpPr>
          <p:cNvPr id="11" name="TextBox 10">
            <a:extLst>
              <a:ext uri="{FF2B5EF4-FFF2-40B4-BE49-F238E27FC236}">
                <a16:creationId xmlns:a16="http://schemas.microsoft.com/office/drawing/2014/main" id="{8CCF6422-FD4F-C6BC-E6A0-A0A95E75C9E1}"/>
              </a:ext>
            </a:extLst>
          </p:cNvPr>
          <p:cNvSpPr txBox="1"/>
          <p:nvPr/>
        </p:nvSpPr>
        <p:spPr>
          <a:xfrm>
            <a:off x="1768929" y="1124017"/>
            <a:ext cx="50346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latin typeface="Open Sans"/>
                <a:ea typeface="Open Sans"/>
                <a:cs typeface="Arial"/>
              </a:rPr>
              <a:t>Using the IQR Rule to find outliers:</a:t>
            </a:r>
            <a:r>
              <a:rPr lang="en-US" u="sng">
                <a:cs typeface="Arial"/>
              </a:rPr>
              <a:t> </a:t>
            </a:r>
          </a:p>
        </p:txBody>
      </p:sp>
      <p:sp>
        <p:nvSpPr>
          <p:cNvPr id="13" name="TextBox 12">
            <a:extLst>
              <a:ext uri="{FF2B5EF4-FFF2-40B4-BE49-F238E27FC236}">
                <a16:creationId xmlns:a16="http://schemas.microsoft.com/office/drawing/2014/main" id="{9BBCD044-4C08-3F07-89A0-DA5FEF2A73D2}"/>
              </a:ext>
            </a:extLst>
          </p:cNvPr>
          <p:cNvSpPr txBox="1"/>
          <p:nvPr/>
        </p:nvSpPr>
        <p:spPr>
          <a:xfrm>
            <a:off x="1728108" y="4250518"/>
            <a:ext cx="1046389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a:latin typeface="Open Sans"/>
                <a:ea typeface="Open Sans"/>
                <a:cs typeface="Arial"/>
              </a:rPr>
              <a:t>Replaced outliers with median values (</a:t>
            </a:r>
            <a:r>
              <a:rPr lang="en-US" sz="2400" b="1" u="sng">
                <a:latin typeface="Open Sans"/>
                <a:ea typeface="Open Sans"/>
                <a:cs typeface="Arial"/>
              </a:rPr>
              <a:t>Except Pedigree, Pregnancies, Skin Thickness, Age and Diagnosis (WHY?)</a:t>
            </a:r>
            <a:r>
              <a:rPr lang="en-US" sz="2400" u="sng">
                <a:latin typeface="Open Sans"/>
                <a:ea typeface="Open Sans"/>
                <a:cs typeface="Arial"/>
              </a:rPr>
              <a:t>: </a:t>
            </a:r>
          </a:p>
        </p:txBody>
      </p:sp>
      <p:pic>
        <p:nvPicPr>
          <p:cNvPr id="14" name="Picture 13" descr="A picture containing text&#10;&#10;Description automatically generated">
            <a:extLst>
              <a:ext uri="{FF2B5EF4-FFF2-40B4-BE49-F238E27FC236}">
                <a16:creationId xmlns:a16="http://schemas.microsoft.com/office/drawing/2014/main" id="{CF3CCB31-D585-8A6F-97B2-1062C28273F3}"/>
              </a:ext>
            </a:extLst>
          </p:cNvPr>
          <p:cNvPicPr>
            <a:picLocks noChangeAspect="1"/>
          </p:cNvPicPr>
          <p:nvPr/>
        </p:nvPicPr>
        <p:blipFill rotWithShape="1">
          <a:blip r:embed="rId7">
            <a:extLst>
              <a:ext uri="{28A0092B-C50C-407E-A947-70E740481C1C}">
                <a14:useLocalDpi xmlns:a14="http://schemas.microsoft.com/office/drawing/2010/main" val="0"/>
              </a:ext>
            </a:extLst>
          </a:blip>
          <a:srcRect t="3677" b="-1"/>
          <a:stretch/>
        </p:blipFill>
        <p:spPr>
          <a:xfrm>
            <a:off x="1918332" y="5242971"/>
            <a:ext cx="8634480" cy="1408893"/>
          </a:xfrm>
          <a:prstGeom prst="rect">
            <a:avLst/>
          </a:prstGeom>
          <a:effectLst>
            <a:outerShdw blurRad="50800" dist="50800" dir="5400000" algn="ctr" rotWithShape="0">
              <a:srgbClr val="000000">
                <a:alpha val="43137"/>
              </a:srgbClr>
            </a:outerShdw>
          </a:effectLst>
        </p:spPr>
      </p:pic>
    </p:spTree>
    <p:extLst>
      <p:ext uri="{BB962C8B-B14F-4D97-AF65-F5344CB8AC3E}">
        <p14:creationId xmlns:p14="http://schemas.microsoft.com/office/powerpoint/2010/main" val="3655206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3"/>
        <p:cNvGrpSpPr/>
        <p:nvPr/>
      </p:nvGrpSpPr>
      <p:grpSpPr>
        <a:xfrm>
          <a:off x="0" y="0"/>
          <a:ext cx="0" cy="0"/>
          <a:chOff x="0" y="0"/>
          <a:chExt cx="0" cy="0"/>
        </a:xfrm>
      </p:grpSpPr>
      <p:cxnSp>
        <p:nvCxnSpPr>
          <p:cNvPr id="287" name="Google Shape;287;p38"/>
          <p:cNvCxnSpPr>
            <a:cxnSpLocks/>
          </p:cNvCxnSpPr>
          <p:nvPr/>
        </p:nvCxnSpPr>
        <p:spPr>
          <a:xfrm>
            <a:off x="10019071" y="1055067"/>
            <a:ext cx="2172896" cy="0"/>
          </a:xfrm>
          <a:prstGeom prst="straightConnector1">
            <a:avLst/>
          </a:prstGeom>
          <a:noFill/>
          <a:ln w="19050" cap="flat" cmpd="sng">
            <a:solidFill>
              <a:schemeClr val="dk1"/>
            </a:solidFill>
            <a:prstDash val="solid"/>
            <a:round/>
            <a:headEnd type="none" w="med" len="med"/>
            <a:tailEnd type="none" w="med" len="med"/>
          </a:ln>
        </p:spPr>
      </p:cxnSp>
      <p:cxnSp>
        <p:nvCxnSpPr>
          <p:cNvPr id="288" name="Google Shape;288;p38"/>
          <p:cNvCxnSpPr/>
          <p:nvPr/>
        </p:nvCxnSpPr>
        <p:spPr>
          <a:xfrm>
            <a:off x="950967" y="-428625"/>
            <a:ext cx="0" cy="1534800"/>
          </a:xfrm>
          <a:prstGeom prst="straightConnector1">
            <a:avLst/>
          </a:prstGeom>
          <a:noFill/>
          <a:ln w="38100" cap="flat" cmpd="sng">
            <a:solidFill>
              <a:schemeClr val="dk1"/>
            </a:solidFill>
            <a:prstDash val="solid"/>
            <a:round/>
            <a:headEnd type="none" w="med" len="med"/>
            <a:tailEnd type="none" w="med" len="med"/>
          </a:ln>
        </p:spPr>
      </p:cxnSp>
      <p:sp>
        <p:nvSpPr>
          <p:cNvPr id="23" name="TextBox 22">
            <a:extLst>
              <a:ext uri="{FF2B5EF4-FFF2-40B4-BE49-F238E27FC236}">
                <a16:creationId xmlns:a16="http://schemas.microsoft.com/office/drawing/2014/main" id="{A9CEC497-EA5E-A035-2C3A-2C3C04756E41}"/>
              </a:ext>
            </a:extLst>
          </p:cNvPr>
          <p:cNvSpPr txBox="1"/>
          <p:nvPr/>
        </p:nvSpPr>
        <p:spPr>
          <a:xfrm>
            <a:off x="1753941" y="2482002"/>
            <a:ext cx="9492255" cy="3611886"/>
          </a:xfrm>
          <a:prstGeom prst="rect">
            <a:avLst/>
          </a:prstGeom>
          <a:noFill/>
        </p:spPr>
        <p:txBody>
          <a:bodyPr wrap="square" lIns="91440" tIns="45720" rIns="91440" bIns="45720" anchor="t">
            <a:spAutoFit/>
          </a:bodyPr>
          <a:lstStyle/>
          <a:p>
            <a:pPr defTabSz="1219170">
              <a:lnSpc>
                <a:spcPct val="200000"/>
              </a:lnSpc>
              <a:buClr>
                <a:srgbClr val="F10000"/>
              </a:buClr>
            </a:pPr>
            <a:endParaRPr lang="en-US" sz="2100" kern="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380365" indent="-380365" defTabSz="1219170">
              <a:buClr>
                <a:srgbClr val="000000"/>
              </a:buClr>
              <a:buFont typeface="Arial" panose="020B0604020202020204" pitchFamily="34" charset="0"/>
              <a:buChar char="•"/>
            </a:pPr>
            <a:endParaRPr lang="en-US" sz="1867" kern="0">
              <a:solidFill>
                <a:srgbClr val="000000"/>
              </a:solidFill>
              <a:latin typeface="Lato" panose="020F0502020204030203" pitchFamily="34" charset="0"/>
              <a:ea typeface="Lato" panose="020F0502020204030203" pitchFamily="34" charset="0"/>
              <a:cs typeface="Lato" panose="020F0502020204030203" pitchFamily="34" charset="0"/>
            </a:endParaRPr>
          </a:p>
          <a:p>
            <a:pPr defTabSz="1219170">
              <a:buClr>
                <a:srgbClr val="000000"/>
              </a:buClr>
            </a:pPr>
            <a:endParaRPr lang="en-US" sz="1867" kern="0">
              <a:solidFill>
                <a:srgbClr val="000000"/>
              </a:solidFill>
              <a:latin typeface="Arial"/>
              <a:cs typeface="Arial"/>
              <a:sym typeface="Arial"/>
            </a:endParaRPr>
          </a:p>
          <a:p>
            <a:pPr defTabSz="1219170">
              <a:buClr>
                <a:srgbClr val="000000"/>
              </a:buClr>
            </a:pPr>
            <a:endParaRPr lang="en-US" sz="1867" kern="0">
              <a:solidFill>
                <a:srgbClr val="000000"/>
              </a:solidFill>
              <a:latin typeface="Arial"/>
              <a:cs typeface="Arial"/>
              <a:sym typeface="Arial"/>
            </a:endParaRPr>
          </a:p>
          <a:p>
            <a:pPr defTabSz="1219170">
              <a:buClr>
                <a:srgbClr val="000000"/>
              </a:buClr>
            </a:pPr>
            <a:endParaRPr lang="en-US" sz="1867" kern="0">
              <a:solidFill>
                <a:srgbClr val="000000"/>
              </a:solidFill>
              <a:latin typeface="Arial"/>
              <a:cs typeface="Arial"/>
              <a:sym typeface="Arial"/>
            </a:endParaRPr>
          </a:p>
          <a:p>
            <a:pPr defTabSz="1219170">
              <a:buClr>
                <a:srgbClr val="000000"/>
              </a:buClr>
            </a:pPr>
            <a:endParaRPr lang="en-US" sz="1867" kern="0">
              <a:solidFill>
                <a:srgbClr val="000000"/>
              </a:solidFill>
              <a:latin typeface="Arial"/>
              <a:cs typeface="Arial"/>
              <a:sym typeface="Arial"/>
            </a:endParaRPr>
          </a:p>
          <a:p>
            <a:pPr defTabSz="1219170">
              <a:buClr>
                <a:srgbClr val="000000"/>
              </a:buClr>
            </a:pPr>
            <a:endParaRPr lang="en-US" sz="1867" kern="0">
              <a:solidFill>
                <a:srgbClr val="000000"/>
              </a:solidFill>
              <a:latin typeface="Arial"/>
              <a:cs typeface="Arial"/>
              <a:sym typeface="Arial"/>
            </a:endParaRPr>
          </a:p>
          <a:p>
            <a:pPr defTabSz="1219170">
              <a:buClr>
                <a:srgbClr val="000000"/>
              </a:buClr>
            </a:pPr>
            <a:endParaRPr lang="en-US" sz="1867" kern="0">
              <a:solidFill>
                <a:srgbClr val="000000"/>
              </a:solidFill>
              <a:latin typeface="Arial"/>
              <a:cs typeface="Arial"/>
              <a:sym typeface="Arial"/>
            </a:endParaRPr>
          </a:p>
          <a:p>
            <a:pPr defTabSz="1219170">
              <a:buClr>
                <a:srgbClr val="000000"/>
              </a:buClr>
            </a:pPr>
            <a:endParaRPr lang="en-US" sz="1867" kern="0">
              <a:solidFill>
                <a:srgbClr val="000000"/>
              </a:solidFill>
              <a:latin typeface="Arial"/>
              <a:cs typeface="Arial"/>
              <a:sym typeface="Arial"/>
            </a:endParaRPr>
          </a:p>
          <a:p>
            <a:pPr defTabSz="1219170">
              <a:buClr>
                <a:srgbClr val="000000"/>
              </a:buClr>
            </a:pPr>
            <a:endParaRPr lang="en-US" sz="1867" kern="0">
              <a:solidFill>
                <a:srgbClr val="000000"/>
              </a:solidFill>
              <a:latin typeface="Arial"/>
              <a:cs typeface="Arial"/>
              <a:sym typeface="Arial"/>
            </a:endParaRPr>
          </a:p>
          <a:p>
            <a:pPr defTabSz="1219170">
              <a:buClr>
                <a:srgbClr val="000000"/>
              </a:buClr>
            </a:pPr>
            <a:endParaRPr lang="en-US" sz="1867" kern="0">
              <a:solidFill>
                <a:srgbClr val="000000"/>
              </a:solidFill>
              <a:latin typeface="Arial"/>
              <a:cs typeface="Arial"/>
              <a:sym typeface="Arial"/>
            </a:endParaRPr>
          </a:p>
        </p:txBody>
      </p:sp>
      <p:pic>
        <p:nvPicPr>
          <p:cNvPr id="3" name="Picture 3">
            <a:extLst>
              <a:ext uri="{FF2B5EF4-FFF2-40B4-BE49-F238E27FC236}">
                <a16:creationId xmlns:a16="http://schemas.microsoft.com/office/drawing/2014/main" id="{878746BA-B657-8BF6-1F7A-A3166429EF15}"/>
              </a:ext>
            </a:extLst>
          </p:cNvPr>
          <p:cNvPicPr>
            <a:picLocks noChangeAspect="1"/>
          </p:cNvPicPr>
          <p:nvPr/>
        </p:nvPicPr>
        <p:blipFill>
          <a:blip r:embed="rId3"/>
          <a:stretch>
            <a:fillRect/>
          </a:stretch>
        </p:blipFill>
        <p:spPr>
          <a:xfrm>
            <a:off x="357187" y="1206195"/>
            <a:ext cx="3381375" cy="2799015"/>
          </a:xfrm>
          <a:prstGeom prst="rect">
            <a:avLst/>
          </a:prstGeom>
        </p:spPr>
      </p:pic>
      <p:pic>
        <p:nvPicPr>
          <p:cNvPr id="4" name="Picture 4" descr="Chart, scatter chart, box and whisker chart&#10;&#10;Description automatically generated">
            <a:extLst>
              <a:ext uri="{FF2B5EF4-FFF2-40B4-BE49-F238E27FC236}">
                <a16:creationId xmlns:a16="http://schemas.microsoft.com/office/drawing/2014/main" id="{0A676CD0-886E-34EF-F954-735D7E4F5FFA}"/>
              </a:ext>
            </a:extLst>
          </p:cNvPr>
          <p:cNvPicPr>
            <a:picLocks noChangeAspect="1"/>
          </p:cNvPicPr>
          <p:nvPr/>
        </p:nvPicPr>
        <p:blipFill>
          <a:blip r:embed="rId4"/>
          <a:stretch>
            <a:fillRect/>
          </a:stretch>
        </p:blipFill>
        <p:spPr>
          <a:xfrm>
            <a:off x="3814917" y="1222131"/>
            <a:ext cx="4076700" cy="2783079"/>
          </a:xfrm>
          <a:prstGeom prst="rect">
            <a:avLst/>
          </a:prstGeom>
        </p:spPr>
      </p:pic>
      <p:pic>
        <p:nvPicPr>
          <p:cNvPr id="5" name="Picture 5" descr="Chart, histogram&#10;&#10;Description automatically generated">
            <a:extLst>
              <a:ext uri="{FF2B5EF4-FFF2-40B4-BE49-F238E27FC236}">
                <a16:creationId xmlns:a16="http://schemas.microsoft.com/office/drawing/2014/main" id="{39479B5A-4D00-5987-BB1D-95F9547D2E57}"/>
              </a:ext>
            </a:extLst>
          </p:cNvPr>
          <p:cNvPicPr>
            <a:picLocks noChangeAspect="1"/>
          </p:cNvPicPr>
          <p:nvPr/>
        </p:nvPicPr>
        <p:blipFill>
          <a:blip r:embed="rId5"/>
          <a:stretch>
            <a:fillRect/>
          </a:stretch>
        </p:blipFill>
        <p:spPr>
          <a:xfrm>
            <a:off x="8448642" y="1206195"/>
            <a:ext cx="3743325" cy="2795855"/>
          </a:xfrm>
          <a:prstGeom prst="rect">
            <a:avLst/>
          </a:prstGeom>
        </p:spPr>
      </p:pic>
      <p:pic>
        <p:nvPicPr>
          <p:cNvPr id="7" name="Picture 7">
            <a:extLst>
              <a:ext uri="{FF2B5EF4-FFF2-40B4-BE49-F238E27FC236}">
                <a16:creationId xmlns:a16="http://schemas.microsoft.com/office/drawing/2014/main" id="{F60C5263-9634-6068-F013-71FB7B0612D0}"/>
              </a:ext>
            </a:extLst>
          </p:cNvPr>
          <p:cNvPicPr>
            <a:picLocks noChangeAspect="1"/>
          </p:cNvPicPr>
          <p:nvPr/>
        </p:nvPicPr>
        <p:blipFill>
          <a:blip r:embed="rId6"/>
          <a:stretch>
            <a:fillRect/>
          </a:stretch>
        </p:blipFill>
        <p:spPr>
          <a:xfrm>
            <a:off x="3638778" y="-193225"/>
            <a:ext cx="7143750" cy="5410313"/>
          </a:xfrm>
          <a:prstGeom prst="rect">
            <a:avLst/>
          </a:prstGeom>
        </p:spPr>
      </p:pic>
      <p:sp>
        <p:nvSpPr>
          <p:cNvPr id="277" name="Google Shape;277;p38"/>
          <p:cNvSpPr txBox="1">
            <a:spLocks noGrp="1"/>
          </p:cNvSpPr>
          <p:nvPr>
            <p:ph type="title"/>
          </p:nvPr>
        </p:nvSpPr>
        <p:spPr>
          <a:xfrm>
            <a:off x="613254" y="4597575"/>
            <a:ext cx="12933543" cy="2061135"/>
          </a:xfrm>
          <a:prstGeom prst="rect">
            <a:avLst/>
          </a:prstGeom>
        </p:spPr>
        <p:txBody>
          <a:bodyPr spcFirstLastPara="1" wrap="square" lIns="121900" tIns="121900" rIns="121900" bIns="121900" anchor="t" anchorCtr="0">
            <a:noAutofit/>
          </a:bodyPr>
          <a:lstStyle/>
          <a:p>
            <a:r>
              <a:rPr lang="en" sz="4400">
                <a:latin typeface="Open Sans" panose="020B0606030504020204" pitchFamily="34" charset="0"/>
                <a:ea typeface="Open Sans" panose="020B0606030504020204" pitchFamily="34" charset="0"/>
                <a:cs typeface="Open Sans" panose="020B0606030504020204" pitchFamily="34" charset="0"/>
              </a:rPr>
              <a:t>DATA VISUALIZATIONS AND INSIGHTS..</a:t>
            </a:r>
            <a:endParaRPr sz="44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05975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0"/>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B126867-BA33-812E-1A5A-EA4DDDF4C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117" y="961602"/>
            <a:ext cx="6965425" cy="5649864"/>
          </a:xfrm>
          <a:prstGeom prst="rect">
            <a:avLst/>
          </a:prstGeom>
        </p:spPr>
      </p:pic>
      <p:sp>
        <p:nvSpPr>
          <p:cNvPr id="381" name="Google Shape;381;p41"/>
          <p:cNvSpPr/>
          <p:nvPr/>
        </p:nvSpPr>
        <p:spPr>
          <a:xfrm>
            <a:off x="3" y="0"/>
            <a:ext cx="1688800" cy="6858000"/>
          </a:xfrm>
          <a:prstGeom prst="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cxnSp>
        <p:nvCxnSpPr>
          <p:cNvPr id="389" name="Google Shape;389;p41"/>
          <p:cNvCxnSpPr/>
          <p:nvPr/>
        </p:nvCxnSpPr>
        <p:spPr>
          <a:xfrm>
            <a:off x="959167" y="1530400"/>
            <a:ext cx="0" cy="4230000"/>
          </a:xfrm>
          <a:prstGeom prst="straightConnector1">
            <a:avLst/>
          </a:prstGeom>
          <a:noFill/>
          <a:ln w="38100" cap="flat" cmpd="sng">
            <a:solidFill>
              <a:schemeClr val="dk1"/>
            </a:solidFill>
            <a:prstDash val="solid"/>
            <a:round/>
            <a:headEnd type="none" w="med" len="med"/>
            <a:tailEnd type="none" w="med" len="med"/>
          </a:ln>
        </p:spPr>
      </p:cxnSp>
      <p:grpSp>
        <p:nvGrpSpPr>
          <p:cNvPr id="390" name="Google Shape;390;p41"/>
          <p:cNvGrpSpPr/>
          <p:nvPr/>
        </p:nvGrpSpPr>
        <p:grpSpPr>
          <a:xfrm>
            <a:off x="911275" y="841017"/>
            <a:ext cx="6685333" cy="1300"/>
            <a:chOff x="690600" y="445025"/>
            <a:chExt cx="5014000" cy="975"/>
          </a:xfrm>
        </p:grpSpPr>
        <p:cxnSp>
          <p:nvCxnSpPr>
            <p:cNvPr id="391" name="Google Shape;391;p41"/>
            <p:cNvCxnSpPr/>
            <p:nvPr/>
          </p:nvCxnSpPr>
          <p:spPr>
            <a:xfrm rot="10800000">
              <a:off x="1609000" y="445025"/>
              <a:ext cx="4095600" cy="0"/>
            </a:xfrm>
            <a:prstGeom prst="straightConnector1">
              <a:avLst/>
            </a:prstGeom>
            <a:noFill/>
            <a:ln w="19050" cap="flat" cmpd="sng">
              <a:solidFill>
                <a:schemeClr val="dk1"/>
              </a:solidFill>
              <a:prstDash val="solid"/>
              <a:round/>
              <a:headEnd type="none" w="med" len="med"/>
              <a:tailEnd type="none" w="med" len="med"/>
            </a:ln>
          </p:spPr>
        </p:cxnSp>
        <p:cxnSp>
          <p:nvCxnSpPr>
            <p:cNvPr id="394" name="Google Shape;394;p41"/>
            <p:cNvCxnSpPr/>
            <p:nvPr/>
          </p:nvCxnSpPr>
          <p:spPr>
            <a:xfrm>
              <a:off x="690600" y="446000"/>
              <a:ext cx="402900" cy="0"/>
            </a:xfrm>
            <a:prstGeom prst="straightConnector1">
              <a:avLst/>
            </a:prstGeom>
            <a:noFill/>
            <a:ln w="38100" cap="flat" cmpd="sng">
              <a:solidFill>
                <a:schemeClr val="dk1"/>
              </a:solidFill>
              <a:prstDash val="solid"/>
              <a:round/>
              <a:headEnd type="none" w="med" len="med"/>
              <a:tailEnd type="none" w="med" len="med"/>
            </a:ln>
          </p:spPr>
        </p:cxnSp>
      </p:grpSp>
      <p:sp>
        <p:nvSpPr>
          <p:cNvPr id="5" name="Oval 4">
            <a:extLst>
              <a:ext uri="{FF2B5EF4-FFF2-40B4-BE49-F238E27FC236}">
                <a16:creationId xmlns:a16="http://schemas.microsoft.com/office/drawing/2014/main" id="{BD799130-420F-FAC0-1C22-52CAC59005DE}"/>
              </a:ext>
            </a:extLst>
          </p:cNvPr>
          <p:cNvSpPr/>
          <p:nvPr/>
        </p:nvSpPr>
        <p:spPr>
          <a:xfrm>
            <a:off x="6963050" y="1726842"/>
            <a:ext cx="771525" cy="5810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0C7EB0F-337B-C3EA-1B82-3ECC4D9D2767}"/>
              </a:ext>
            </a:extLst>
          </p:cNvPr>
          <p:cNvSpPr/>
          <p:nvPr/>
        </p:nvSpPr>
        <p:spPr>
          <a:xfrm>
            <a:off x="6936372" y="3496021"/>
            <a:ext cx="771525" cy="5810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06FA67-0689-7215-E494-5E03937D7B99}"/>
              </a:ext>
            </a:extLst>
          </p:cNvPr>
          <p:cNvSpPr/>
          <p:nvPr/>
        </p:nvSpPr>
        <p:spPr>
          <a:xfrm>
            <a:off x="6879430" y="4352925"/>
            <a:ext cx="771525" cy="5810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277;p38">
            <a:extLst>
              <a:ext uri="{FF2B5EF4-FFF2-40B4-BE49-F238E27FC236}">
                <a16:creationId xmlns:a16="http://schemas.microsoft.com/office/drawing/2014/main" id="{0C754309-5967-F68C-E759-325C424E3BAE}"/>
              </a:ext>
            </a:extLst>
          </p:cNvPr>
          <p:cNvSpPr txBox="1">
            <a:spLocks noGrp="1"/>
          </p:cNvSpPr>
          <p:nvPr>
            <p:ph type="title"/>
          </p:nvPr>
        </p:nvSpPr>
        <p:spPr>
          <a:xfrm>
            <a:off x="1912850" y="79017"/>
            <a:ext cx="10100400" cy="763600"/>
          </a:xfrm>
          <a:prstGeom prst="rect">
            <a:avLst/>
          </a:prstGeom>
        </p:spPr>
        <p:txBody>
          <a:bodyPr spcFirstLastPara="1" wrap="square" lIns="121900" tIns="121900" rIns="121900" bIns="121900" anchor="t" anchorCtr="0">
            <a:noAutofit/>
          </a:bodyPr>
          <a:lstStyle/>
          <a:p>
            <a:r>
              <a:rPr lang="en" sz="3600">
                <a:latin typeface="Open Sans"/>
                <a:ea typeface="Open Sans"/>
                <a:cs typeface="Open Sans"/>
              </a:rPr>
              <a:t>HEAT MAP VISUALIZATION </a:t>
            </a:r>
            <a:r>
              <a:rPr lang="en-US" sz="3600">
                <a:ea typeface="Open Sans"/>
                <a:cs typeface="Open Sans"/>
              </a:rPr>
              <a:t>(Why?)</a:t>
            </a:r>
            <a:endParaRPr lang="en-US" sz="3600"/>
          </a:p>
        </p:txBody>
      </p:sp>
      <p:sp>
        <p:nvSpPr>
          <p:cNvPr id="13" name="Rectangle: Rounded Corners 12">
            <a:extLst>
              <a:ext uri="{FF2B5EF4-FFF2-40B4-BE49-F238E27FC236}">
                <a16:creationId xmlns:a16="http://schemas.microsoft.com/office/drawing/2014/main" id="{1CBA15CC-7188-A046-BEFE-034BAB47470D}"/>
              </a:ext>
            </a:extLst>
          </p:cNvPr>
          <p:cNvSpPr/>
          <p:nvPr/>
        </p:nvSpPr>
        <p:spPr>
          <a:xfrm>
            <a:off x="8720137" y="1352549"/>
            <a:ext cx="3048000" cy="7429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D8A41CE-917D-56DB-FF09-0E9A06DED861}"/>
              </a:ext>
            </a:extLst>
          </p:cNvPr>
          <p:cNvSpPr/>
          <p:nvPr/>
        </p:nvSpPr>
        <p:spPr>
          <a:xfrm>
            <a:off x="8846343" y="1428750"/>
            <a:ext cx="219075" cy="1905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72626"/>
              </a:solidFill>
            </a:endParaRPr>
          </a:p>
        </p:txBody>
      </p:sp>
      <p:sp>
        <p:nvSpPr>
          <p:cNvPr id="15" name="Oval 14">
            <a:extLst>
              <a:ext uri="{FF2B5EF4-FFF2-40B4-BE49-F238E27FC236}">
                <a16:creationId xmlns:a16="http://schemas.microsoft.com/office/drawing/2014/main" id="{BACA1956-F92E-F03D-74D4-A8791A58E9A0}"/>
              </a:ext>
            </a:extLst>
          </p:cNvPr>
          <p:cNvSpPr/>
          <p:nvPr/>
        </p:nvSpPr>
        <p:spPr>
          <a:xfrm>
            <a:off x="8858249" y="1766887"/>
            <a:ext cx="209550" cy="190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4598FAD-0ED5-334A-FC52-F95BDCFF1754}"/>
              </a:ext>
            </a:extLst>
          </p:cNvPr>
          <p:cNvSpPr txBox="1"/>
          <p:nvPr/>
        </p:nvSpPr>
        <p:spPr>
          <a:xfrm>
            <a:off x="9065419" y="1347787"/>
            <a:ext cx="17383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No Correlation </a:t>
            </a:r>
            <a:endParaRPr lang="en-US"/>
          </a:p>
        </p:txBody>
      </p:sp>
      <p:sp>
        <p:nvSpPr>
          <p:cNvPr id="21" name="TextBox 20">
            <a:extLst>
              <a:ext uri="{FF2B5EF4-FFF2-40B4-BE49-F238E27FC236}">
                <a16:creationId xmlns:a16="http://schemas.microsoft.com/office/drawing/2014/main" id="{64AED273-57D6-67AD-35B8-CCE25B7EFDDB}"/>
              </a:ext>
            </a:extLst>
          </p:cNvPr>
          <p:cNvSpPr txBox="1"/>
          <p:nvPr/>
        </p:nvSpPr>
        <p:spPr>
          <a:xfrm>
            <a:off x="9065419" y="1681162"/>
            <a:ext cx="17383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Correlated </a:t>
            </a:r>
          </a:p>
        </p:txBody>
      </p:sp>
      <p:sp>
        <p:nvSpPr>
          <p:cNvPr id="22" name="Rectangle: Rounded Corners 21">
            <a:extLst>
              <a:ext uri="{FF2B5EF4-FFF2-40B4-BE49-F238E27FC236}">
                <a16:creationId xmlns:a16="http://schemas.microsoft.com/office/drawing/2014/main" id="{7BA320B6-456A-04B4-7E5A-72F9F60D4962}"/>
              </a:ext>
            </a:extLst>
          </p:cNvPr>
          <p:cNvSpPr/>
          <p:nvPr/>
        </p:nvSpPr>
        <p:spPr>
          <a:xfrm>
            <a:off x="8710612" y="2381249"/>
            <a:ext cx="3114675" cy="17049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277;p38">
            <a:extLst>
              <a:ext uri="{FF2B5EF4-FFF2-40B4-BE49-F238E27FC236}">
                <a16:creationId xmlns:a16="http://schemas.microsoft.com/office/drawing/2014/main" id="{51357103-D1CB-81E4-7415-E808E1D8D728}"/>
              </a:ext>
            </a:extLst>
          </p:cNvPr>
          <p:cNvSpPr txBox="1">
            <a:spLocks/>
          </p:cNvSpPr>
          <p:nvPr/>
        </p:nvSpPr>
        <p:spPr>
          <a:xfrm>
            <a:off x="8742275" y="2688867"/>
            <a:ext cx="3090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Epilogue"/>
              <a:buNone/>
              <a:defRPr sz="5467" b="1"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2pPr>
            <a:lvl3pPr marR="0" lvl="2"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3pPr>
            <a:lvl4pPr marR="0" lvl="3"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4pPr>
            <a:lvl5pPr marR="0" lvl="4"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5pPr>
            <a:lvl6pPr marR="0" lvl="5"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6pPr>
            <a:lvl7pPr marR="0" lvl="6"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7pPr>
            <a:lvl8pPr marR="0" lvl="7"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8pPr>
            <a:lvl9pPr marR="0" lvl="8"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9pPr>
          </a:lstStyle>
          <a:p>
            <a:r>
              <a:rPr lang="en" sz="2800" b="0" kern="0">
                <a:latin typeface="Open Sans"/>
                <a:ea typeface="Open Sans"/>
                <a:cs typeface="Open Sans"/>
              </a:rPr>
              <a:t>BMI</a:t>
            </a:r>
          </a:p>
        </p:txBody>
      </p:sp>
      <p:sp>
        <p:nvSpPr>
          <p:cNvPr id="27" name="Google Shape;277;p38">
            <a:extLst>
              <a:ext uri="{FF2B5EF4-FFF2-40B4-BE49-F238E27FC236}">
                <a16:creationId xmlns:a16="http://schemas.microsoft.com/office/drawing/2014/main" id="{8D72872D-50BF-19FA-1403-E936AD8DD350}"/>
              </a:ext>
            </a:extLst>
          </p:cNvPr>
          <p:cNvSpPr txBox="1">
            <a:spLocks/>
          </p:cNvSpPr>
          <p:nvPr/>
        </p:nvSpPr>
        <p:spPr>
          <a:xfrm>
            <a:off x="8742275" y="3069867"/>
            <a:ext cx="3090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Epilogue"/>
              <a:buNone/>
              <a:defRPr sz="5467" b="1"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2pPr>
            <a:lvl3pPr marR="0" lvl="2"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3pPr>
            <a:lvl4pPr marR="0" lvl="3"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4pPr>
            <a:lvl5pPr marR="0" lvl="4"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5pPr>
            <a:lvl6pPr marR="0" lvl="5"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6pPr>
            <a:lvl7pPr marR="0" lvl="6"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7pPr>
            <a:lvl8pPr marR="0" lvl="7"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8pPr>
            <a:lvl9pPr marR="0" lvl="8"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9pPr>
          </a:lstStyle>
          <a:p>
            <a:r>
              <a:rPr lang="en" sz="2800" b="0" kern="0">
                <a:latin typeface="Open Sans"/>
                <a:ea typeface="Open Sans"/>
                <a:cs typeface="Open Sans"/>
              </a:rPr>
              <a:t>Age</a:t>
            </a:r>
          </a:p>
        </p:txBody>
      </p:sp>
      <p:sp>
        <p:nvSpPr>
          <p:cNvPr id="28" name="Google Shape;277;p38">
            <a:extLst>
              <a:ext uri="{FF2B5EF4-FFF2-40B4-BE49-F238E27FC236}">
                <a16:creationId xmlns:a16="http://schemas.microsoft.com/office/drawing/2014/main" id="{4D32347E-FBF8-D271-C5CB-3318F6A959E6}"/>
              </a:ext>
            </a:extLst>
          </p:cNvPr>
          <p:cNvSpPr txBox="1">
            <a:spLocks/>
          </p:cNvSpPr>
          <p:nvPr/>
        </p:nvSpPr>
        <p:spPr>
          <a:xfrm>
            <a:off x="8713700" y="3450867"/>
            <a:ext cx="3090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Epilogue"/>
              <a:buNone/>
              <a:defRPr sz="5467" b="1"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2pPr>
            <a:lvl3pPr marR="0" lvl="2"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3pPr>
            <a:lvl4pPr marR="0" lvl="3"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4pPr>
            <a:lvl5pPr marR="0" lvl="4"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5pPr>
            <a:lvl6pPr marR="0" lvl="5"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6pPr>
            <a:lvl7pPr marR="0" lvl="6"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7pPr>
            <a:lvl8pPr marR="0" lvl="7"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8pPr>
            <a:lvl9pPr marR="0" lvl="8"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9pPr>
          </a:lstStyle>
          <a:p>
            <a:r>
              <a:rPr lang="en" sz="2800" b="0" kern="0">
                <a:latin typeface="Open Sans"/>
                <a:ea typeface="Open Sans"/>
                <a:cs typeface="Open Sans"/>
              </a:rPr>
              <a:t>Glucose </a:t>
            </a:r>
          </a:p>
        </p:txBody>
      </p:sp>
      <p:sp>
        <p:nvSpPr>
          <p:cNvPr id="29" name="Google Shape;277;p38">
            <a:extLst>
              <a:ext uri="{FF2B5EF4-FFF2-40B4-BE49-F238E27FC236}">
                <a16:creationId xmlns:a16="http://schemas.microsoft.com/office/drawing/2014/main" id="{FA0CBE1B-00F9-4E27-3724-E9AD1BAF674A}"/>
              </a:ext>
            </a:extLst>
          </p:cNvPr>
          <p:cNvSpPr txBox="1">
            <a:spLocks/>
          </p:cNvSpPr>
          <p:nvPr/>
        </p:nvSpPr>
        <p:spPr>
          <a:xfrm>
            <a:off x="8742275" y="2307867"/>
            <a:ext cx="3880575"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Epilogue"/>
              <a:buNone/>
              <a:defRPr sz="5467" b="1"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2pPr>
            <a:lvl3pPr marR="0" lvl="2"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3pPr>
            <a:lvl4pPr marR="0" lvl="3"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4pPr>
            <a:lvl5pPr marR="0" lvl="4"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5pPr>
            <a:lvl6pPr marR="0" lvl="5"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6pPr>
            <a:lvl7pPr marR="0" lvl="6"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7pPr>
            <a:lvl8pPr marR="0" lvl="7"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8pPr>
            <a:lvl9pPr marR="0" lvl="8"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9pPr>
          </a:lstStyle>
          <a:p>
            <a:r>
              <a:rPr lang="en" sz="2800" kern="0">
                <a:latin typeface="Open Sans"/>
                <a:ea typeface="Open Sans"/>
                <a:cs typeface="Open Sans"/>
              </a:rPr>
              <a:t>CORR. 3 VAR.   </a:t>
            </a:r>
          </a:p>
        </p:txBody>
      </p:sp>
      <p:sp>
        <p:nvSpPr>
          <p:cNvPr id="31" name="Oval 30">
            <a:extLst>
              <a:ext uri="{FF2B5EF4-FFF2-40B4-BE49-F238E27FC236}">
                <a16:creationId xmlns:a16="http://schemas.microsoft.com/office/drawing/2014/main" id="{BB3D7649-9620-210A-1580-A2D0F45AA159}"/>
              </a:ext>
            </a:extLst>
          </p:cNvPr>
          <p:cNvSpPr/>
          <p:nvPr/>
        </p:nvSpPr>
        <p:spPr>
          <a:xfrm>
            <a:off x="5957533" y="4872036"/>
            <a:ext cx="771525" cy="581025"/>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D8DCC5C-7A3A-2F7C-D7A6-B62AE3B20D5F}"/>
              </a:ext>
            </a:extLst>
          </p:cNvPr>
          <p:cNvSpPr/>
          <p:nvPr/>
        </p:nvSpPr>
        <p:spPr>
          <a:xfrm>
            <a:off x="5036774" y="4872033"/>
            <a:ext cx="671858" cy="581025"/>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E5265A9-980B-5057-265F-B4D62E920FB9}"/>
              </a:ext>
            </a:extLst>
          </p:cNvPr>
          <p:cNvSpPr/>
          <p:nvPr/>
        </p:nvSpPr>
        <p:spPr>
          <a:xfrm>
            <a:off x="4622242" y="4872032"/>
            <a:ext cx="486810" cy="581025"/>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F80B550F-0DD2-4D5C-18DB-4814DF7E730C}"/>
              </a:ext>
            </a:extLst>
          </p:cNvPr>
          <p:cNvSpPr/>
          <p:nvPr/>
        </p:nvSpPr>
        <p:spPr>
          <a:xfrm>
            <a:off x="8739187" y="4276723"/>
            <a:ext cx="3095625" cy="21441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oogle Shape;277;p38">
            <a:extLst>
              <a:ext uri="{FF2B5EF4-FFF2-40B4-BE49-F238E27FC236}">
                <a16:creationId xmlns:a16="http://schemas.microsoft.com/office/drawing/2014/main" id="{1C5AF3DC-03F6-CA83-5991-31127218339F}"/>
              </a:ext>
            </a:extLst>
          </p:cNvPr>
          <p:cNvSpPr txBox="1">
            <a:spLocks/>
          </p:cNvSpPr>
          <p:nvPr/>
        </p:nvSpPr>
        <p:spPr>
          <a:xfrm>
            <a:off x="8742275" y="4936767"/>
            <a:ext cx="3090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Epilogue"/>
              <a:buNone/>
              <a:defRPr sz="5467" b="1"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2pPr>
            <a:lvl3pPr marR="0" lvl="2"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3pPr>
            <a:lvl4pPr marR="0" lvl="3"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4pPr>
            <a:lvl5pPr marR="0" lvl="4"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5pPr>
            <a:lvl6pPr marR="0" lvl="5"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6pPr>
            <a:lvl7pPr marR="0" lvl="6"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7pPr>
            <a:lvl8pPr marR="0" lvl="7"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8pPr>
            <a:lvl9pPr marR="0" lvl="8"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9pPr>
          </a:lstStyle>
          <a:p>
            <a:r>
              <a:rPr lang="en" sz="2800" b="0" kern="0">
                <a:latin typeface="Open Sans"/>
                <a:ea typeface="Open Sans"/>
                <a:cs typeface="Open Sans"/>
              </a:rPr>
              <a:t>Skin Thickness</a:t>
            </a:r>
          </a:p>
        </p:txBody>
      </p:sp>
      <p:sp>
        <p:nvSpPr>
          <p:cNvPr id="36" name="Google Shape;277;p38">
            <a:extLst>
              <a:ext uri="{FF2B5EF4-FFF2-40B4-BE49-F238E27FC236}">
                <a16:creationId xmlns:a16="http://schemas.microsoft.com/office/drawing/2014/main" id="{48B1B6C3-35EE-B543-C9F7-A3B71C3622D5}"/>
              </a:ext>
            </a:extLst>
          </p:cNvPr>
          <p:cNvSpPr txBox="1">
            <a:spLocks/>
          </p:cNvSpPr>
          <p:nvPr/>
        </p:nvSpPr>
        <p:spPr>
          <a:xfrm>
            <a:off x="8742275" y="5317767"/>
            <a:ext cx="3090000" cy="55405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Epilogue"/>
              <a:buNone/>
              <a:defRPr sz="5467" b="1"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2pPr>
            <a:lvl3pPr marR="0" lvl="2"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3pPr>
            <a:lvl4pPr marR="0" lvl="3"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4pPr>
            <a:lvl5pPr marR="0" lvl="4"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5pPr>
            <a:lvl6pPr marR="0" lvl="5"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6pPr>
            <a:lvl7pPr marR="0" lvl="6"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7pPr>
            <a:lvl8pPr marR="0" lvl="7"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8pPr>
            <a:lvl9pPr marR="0" lvl="8"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9pPr>
          </a:lstStyle>
          <a:p>
            <a:r>
              <a:rPr lang="en" sz="2800" b="0" kern="0">
                <a:latin typeface="Open Sans"/>
                <a:ea typeface="Open Sans"/>
                <a:cs typeface="Open Sans"/>
              </a:rPr>
              <a:t>Pedigree</a:t>
            </a:r>
          </a:p>
          <a:p>
            <a:r>
              <a:rPr lang="en" sz="2800" b="0" kern="0">
                <a:latin typeface="Open Sans"/>
                <a:ea typeface="Open Sans"/>
                <a:cs typeface="Open Sans"/>
              </a:rPr>
              <a:t>Insulin</a:t>
            </a:r>
          </a:p>
        </p:txBody>
      </p:sp>
      <p:sp>
        <p:nvSpPr>
          <p:cNvPr id="37" name="Google Shape;277;p38">
            <a:extLst>
              <a:ext uri="{FF2B5EF4-FFF2-40B4-BE49-F238E27FC236}">
                <a16:creationId xmlns:a16="http://schemas.microsoft.com/office/drawing/2014/main" id="{4AEECDF9-32B3-E12F-067C-76538CF867C8}"/>
              </a:ext>
            </a:extLst>
          </p:cNvPr>
          <p:cNvSpPr txBox="1">
            <a:spLocks/>
          </p:cNvSpPr>
          <p:nvPr/>
        </p:nvSpPr>
        <p:spPr>
          <a:xfrm>
            <a:off x="8723225" y="4555767"/>
            <a:ext cx="3090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Epilogue"/>
              <a:buNone/>
              <a:defRPr sz="5467" b="1"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2pPr>
            <a:lvl3pPr marR="0" lvl="2"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3pPr>
            <a:lvl4pPr marR="0" lvl="3"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4pPr>
            <a:lvl5pPr marR="0" lvl="4"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5pPr>
            <a:lvl6pPr marR="0" lvl="5"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6pPr>
            <a:lvl7pPr marR="0" lvl="6"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7pPr>
            <a:lvl8pPr marR="0" lvl="7"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8pPr>
            <a:lvl9pPr marR="0" lvl="8"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9pPr>
          </a:lstStyle>
          <a:p>
            <a:r>
              <a:rPr lang="en" sz="2800" b="0" kern="0">
                <a:latin typeface="Open Sans"/>
                <a:ea typeface="Open Sans"/>
                <a:cs typeface="Open Sans"/>
              </a:rPr>
              <a:t>Blood Pressure</a:t>
            </a:r>
            <a:endParaRPr lang="en-US"/>
          </a:p>
        </p:txBody>
      </p:sp>
      <p:sp>
        <p:nvSpPr>
          <p:cNvPr id="38" name="Google Shape;277;p38">
            <a:extLst>
              <a:ext uri="{FF2B5EF4-FFF2-40B4-BE49-F238E27FC236}">
                <a16:creationId xmlns:a16="http://schemas.microsoft.com/office/drawing/2014/main" id="{D66DD7C1-2CF1-AD5E-CFE7-E992496BB482}"/>
              </a:ext>
            </a:extLst>
          </p:cNvPr>
          <p:cNvSpPr txBox="1">
            <a:spLocks/>
          </p:cNvSpPr>
          <p:nvPr/>
        </p:nvSpPr>
        <p:spPr>
          <a:xfrm>
            <a:off x="8742275" y="4231917"/>
            <a:ext cx="3880575"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Epilogue"/>
              <a:buNone/>
              <a:defRPr sz="5467" b="1"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2pPr>
            <a:lvl3pPr marR="0" lvl="2"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3pPr>
            <a:lvl4pPr marR="0" lvl="3"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4pPr>
            <a:lvl5pPr marR="0" lvl="4"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5pPr>
            <a:lvl6pPr marR="0" lvl="5"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6pPr>
            <a:lvl7pPr marR="0" lvl="6"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7pPr>
            <a:lvl8pPr marR="0" lvl="7"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8pPr>
            <a:lvl9pPr marR="0" lvl="8" algn="ctr" rtl="0">
              <a:lnSpc>
                <a:spcPct val="100000"/>
              </a:lnSpc>
              <a:spcBef>
                <a:spcPts val="0"/>
              </a:spcBef>
              <a:spcAft>
                <a:spcPts val="0"/>
              </a:spcAft>
              <a:buClr>
                <a:schemeClr val="lt1"/>
              </a:buClr>
              <a:buSzPts val="6000"/>
              <a:buFont typeface="Alata"/>
              <a:buNone/>
              <a:defRPr sz="8000" b="1" i="0" u="none" strike="noStrike" cap="none">
                <a:solidFill>
                  <a:schemeClr val="lt1"/>
                </a:solidFill>
                <a:latin typeface="Alata"/>
                <a:ea typeface="Alata"/>
                <a:cs typeface="Alata"/>
                <a:sym typeface="Alata"/>
              </a:defRPr>
            </a:lvl9pPr>
          </a:lstStyle>
          <a:p>
            <a:r>
              <a:rPr lang="en" sz="2400" kern="0">
                <a:latin typeface="Open Sans"/>
                <a:ea typeface="Open Sans"/>
                <a:cs typeface="Open Sans"/>
              </a:rPr>
              <a:t>LESS CORR. VAR.  </a:t>
            </a:r>
          </a:p>
        </p:txBody>
      </p:sp>
      <p:sp>
        <p:nvSpPr>
          <p:cNvPr id="6" name="Oval 5">
            <a:extLst>
              <a:ext uri="{FF2B5EF4-FFF2-40B4-BE49-F238E27FC236}">
                <a16:creationId xmlns:a16="http://schemas.microsoft.com/office/drawing/2014/main" id="{B2E8E779-A0CA-EA53-1BAD-0DB9AA29224D}"/>
              </a:ext>
            </a:extLst>
          </p:cNvPr>
          <p:cNvSpPr/>
          <p:nvPr/>
        </p:nvSpPr>
        <p:spPr>
          <a:xfrm>
            <a:off x="4047501" y="4872033"/>
            <a:ext cx="671858" cy="581025"/>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262943"/>
      </p:ext>
    </p:extLst>
  </p:cSld>
  <p:clrMapOvr>
    <a:masterClrMapping/>
  </p:clrMapOvr>
</p:sld>
</file>

<file path=ppt/theme/theme1.xml><?xml version="1.0" encoding="utf-8"?>
<a:theme xmlns:a="http://schemas.openxmlformats.org/drawingml/2006/main" name="PDCA Strategy Development Project Proposal by Slidesgo">
  <a:themeElements>
    <a:clrScheme name="Simple Light">
      <a:dk1>
        <a:srgbClr val="272626"/>
      </a:dk1>
      <a:lt1>
        <a:srgbClr val="FFFFFF"/>
      </a:lt1>
      <a:dk2>
        <a:srgbClr val="F10000"/>
      </a:dk2>
      <a:lt2>
        <a:srgbClr val="D80404"/>
      </a:lt2>
      <a:accent1>
        <a:srgbClr val="AC0303"/>
      </a:accent1>
      <a:accent2>
        <a:srgbClr val="F0F0EA"/>
      </a:accent2>
      <a:accent3>
        <a:srgbClr val="FFFFFF"/>
      </a:accent3>
      <a:accent4>
        <a:srgbClr val="FFFFFF"/>
      </a:accent4>
      <a:accent5>
        <a:srgbClr val="FFFFFF"/>
      </a:accent5>
      <a:accent6>
        <a:srgbClr val="FFFFFF"/>
      </a:accent6>
      <a:hlink>
        <a:srgbClr val="2726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2020</Words>
  <Application>Microsoft Office PowerPoint</Application>
  <PresentationFormat>Widescreen</PresentationFormat>
  <Paragraphs>175</Paragraphs>
  <Slides>32</Slides>
  <Notes>32</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PDCA Strategy Development Project Proposal by Slidesgo</vt:lpstr>
      <vt:lpstr>IDENTIFYING GESTATIONAL DIABETES RISK IN PREGNANT WOMEN</vt:lpstr>
      <vt:lpstr>OBJECTIVES</vt:lpstr>
      <vt:lpstr>Our Sample</vt:lpstr>
      <vt:lpstr>CLEANING THE DATA</vt:lpstr>
      <vt:lpstr>DESCRIPTIVE STATISTICS (WHY?)</vt:lpstr>
      <vt:lpstr>FINDING MISSING VALUES (No Nulls?)</vt:lpstr>
      <vt:lpstr>HANDLING OUTLIERS</vt:lpstr>
      <vt:lpstr>DATA VISUALIZATIONS AND INSIGHTS..</vt:lpstr>
      <vt:lpstr>HEAT MAP VISUALIZATION (Why?)</vt:lpstr>
      <vt:lpstr>HANDLING MULTI-COLLINEARITY</vt:lpstr>
      <vt:lpstr>LINEAR-CORRELATION FINDINGS</vt:lpstr>
      <vt:lpstr>LINEAR-CORRELATION FINDINGS</vt:lpstr>
      <vt:lpstr>TOP 3 SELECTED BEST FEATURES</vt:lpstr>
      <vt:lpstr>Age</vt:lpstr>
      <vt:lpstr>BMI</vt:lpstr>
      <vt:lpstr>So Far, what is our data telling us? </vt:lpstr>
      <vt:lpstr>Glucose  </vt:lpstr>
      <vt:lpstr>On average, our sample contained Women who are likely Pre-diabetic</vt:lpstr>
      <vt:lpstr>LOGISTIC REGRESSION MODELS</vt:lpstr>
      <vt:lpstr>LOGISTIC REGRESSION MODEL 1 (BEST FEATURES ONLY) </vt:lpstr>
      <vt:lpstr>LRM1 (BEST FEATURES ONLY - STANDARDIZED) </vt:lpstr>
      <vt:lpstr>GRADIENT DESCENT (What is it?) </vt:lpstr>
      <vt:lpstr>LRM1 CLASSIFICATION REPORT</vt:lpstr>
      <vt:lpstr>LOGISTIC REGRESSION MODEL 2 (ALL INDEPENDENT VARIABLES)</vt:lpstr>
      <vt:lpstr>DECISION-TREE CLASSIFIER MODEL</vt:lpstr>
      <vt:lpstr>DECISION-TREE CLASSIFIER MODEL</vt:lpstr>
      <vt:lpstr>COMPARING THE MODELS</vt:lpstr>
      <vt:lpstr>FURTHER IMPROVEMENTS</vt:lpstr>
      <vt:lpstr>PITFALLS AND WEAKNESSES</vt:lpstr>
      <vt:lpstr>TOP FIVE KEY POINTS</vt:lpstr>
      <vt:lpstr>Sources</vt:lpstr>
      <vt:lpstr> 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Sefenu, Ebenezer A</dc:creator>
  <cp:lastModifiedBy>Ayoub, Tamer G</cp:lastModifiedBy>
  <cp:revision>22</cp:revision>
  <dcterms:created xsi:type="dcterms:W3CDTF">2023-04-02T15:23:24Z</dcterms:created>
  <dcterms:modified xsi:type="dcterms:W3CDTF">2023-04-26T00:06:21Z</dcterms:modified>
</cp:coreProperties>
</file>